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56" r:id="rId2"/>
    <p:sldId id="257" r:id="rId3"/>
    <p:sldId id="258" r:id="rId4"/>
    <p:sldId id="259" r:id="rId5"/>
    <p:sldId id="260" r:id="rId6"/>
    <p:sldId id="261" r:id="rId7"/>
    <p:sldId id="262" r:id="rId8"/>
    <p:sldId id="265"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12" autoAdjust="0"/>
    <p:restoredTop sz="94660"/>
  </p:normalViewPr>
  <p:slideViewPr>
    <p:cSldViewPr snapToGrid="0">
      <p:cViewPr varScale="1">
        <p:scale>
          <a:sx n="72" d="100"/>
          <a:sy n="72" d="100"/>
        </p:scale>
        <p:origin x="68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47177E-6D9B-4593-AC9A-872E5CA2CA39}" type="datetimeFigureOut">
              <a:rPr lang="en-GB" smtClean="0"/>
              <a:t>09/12/2019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557FAC0-1C31-4074-9C70-290A4A3CB7BE}" type="slidenum">
              <a:rPr lang="en-GB" smtClean="0"/>
              <a:t>‹#›</a:t>
            </a:fld>
            <a:endParaRPr lang="en-GB"/>
          </a:p>
        </p:txBody>
      </p:sp>
    </p:spTree>
    <p:extLst>
      <p:ext uri="{BB962C8B-B14F-4D97-AF65-F5344CB8AC3E}">
        <p14:creationId xmlns:p14="http://schemas.microsoft.com/office/powerpoint/2010/main" val="118493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7177E-6D9B-4593-AC9A-872E5CA2CA39}" type="datetimeFigureOut">
              <a:rPr lang="en-GB" smtClean="0"/>
              <a:t>09/12/2019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33629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5947177E-6D9B-4593-AC9A-872E5CA2CA39}" type="datetimeFigureOut">
              <a:rPr lang="en-GB" smtClean="0"/>
              <a:t>09/12/2019</a:t>
            </a:fld>
            <a:endParaRPr lang="en-GB"/>
          </a:p>
        </p:txBody>
      </p:sp>
      <p:sp>
        <p:nvSpPr>
          <p:cNvPr id="5" name="Footer Placeholder 4"/>
          <p:cNvSpPr>
            <a:spLocks noGrp="1"/>
          </p:cNvSpPr>
          <p:nvPr>
            <p:ph type="ftr" sz="quarter" idx="11"/>
          </p:nvPr>
        </p:nvSpPr>
        <p:spPr>
          <a:xfrm>
            <a:off x="2182708" y="6272784"/>
            <a:ext cx="6327648" cy="365125"/>
          </a:xfrm>
        </p:spPr>
        <p:txBody>
          <a:bodyPr/>
          <a:lstStyle/>
          <a:p>
            <a:endParaRPr lang="en-GB"/>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557FAC0-1C31-4074-9C70-290A4A3CB7BE}" type="slidenum">
              <a:rPr lang="en-GB" smtClean="0"/>
              <a:t>‹#›</a:t>
            </a:fld>
            <a:endParaRPr lang="en-GB"/>
          </a:p>
        </p:txBody>
      </p:sp>
    </p:spTree>
    <p:extLst>
      <p:ext uri="{BB962C8B-B14F-4D97-AF65-F5344CB8AC3E}">
        <p14:creationId xmlns:p14="http://schemas.microsoft.com/office/powerpoint/2010/main" val="262539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47177E-6D9B-4593-AC9A-872E5CA2CA39}" type="datetimeFigureOut">
              <a:rPr lang="en-GB" smtClean="0"/>
              <a:t>09/12/2019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1152015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47177E-6D9B-4593-AC9A-872E5CA2CA39}" type="datetimeFigureOut">
              <a:rPr lang="en-GB" smtClean="0"/>
              <a:t>09/12/2019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24326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47177E-6D9B-4593-AC9A-872E5CA2CA39}" type="datetimeFigureOut">
              <a:rPr lang="en-GB" smtClean="0"/>
              <a:t>09/12/2019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418752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7177E-6D9B-4593-AC9A-872E5CA2CA39}" type="datetimeFigureOut">
              <a:rPr lang="en-GB" smtClean="0"/>
              <a:t>09/12/2019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769948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47177E-6D9B-4593-AC9A-872E5CA2CA39}" type="datetimeFigureOut">
              <a:rPr lang="en-GB" smtClean="0"/>
              <a:t>09/12/2019</a:t>
            </a:fld>
            <a:endParaRPr lang="en-GB"/>
          </a:p>
        </p:txBody>
      </p:sp>
      <p:sp>
        <p:nvSpPr>
          <p:cNvPr id="6" name="Footer Placeholder 5"/>
          <p:cNvSpPr>
            <a:spLocks noGrp="1"/>
          </p:cNvSpPr>
          <p:nvPr>
            <p:ph type="ftr" sz="quarter" idx="11"/>
          </p:nvPr>
        </p:nvSpPr>
        <p:spPr/>
        <p:txBody>
          <a:bodyPr/>
          <a:lstStyle/>
          <a:p>
            <a:endParaRPr lang="en-GB"/>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393456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47177E-6D9B-4593-AC9A-872E5CA2CA39}" type="datetimeFigureOut">
              <a:rPr lang="en-GB" smtClean="0"/>
              <a:t>09/12/2019</a:t>
            </a:fld>
            <a:endParaRPr lang="en-GB"/>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3090957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7177E-6D9B-4593-AC9A-872E5CA2CA39}" type="datetimeFigureOut">
              <a:rPr lang="en-GB" smtClean="0"/>
              <a:t>09/12/2019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1077660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47177E-6D9B-4593-AC9A-872E5CA2CA39}" type="datetimeFigureOut">
              <a:rPr lang="en-GB" smtClean="0"/>
              <a:t>09/12/2019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57FAC0-1C31-4074-9C70-290A4A3CB7BE}" type="slidenum">
              <a:rPr lang="en-GB" smtClean="0"/>
              <a:t>‹#›</a:t>
            </a:fld>
            <a:endParaRPr lang="en-GB"/>
          </a:p>
        </p:txBody>
      </p:sp>
    </p:spTree>
    <p:extLst>
      <p:ext uri="{BB962C8B-B14F-4D97-AF65-F5344CB8AC3E}">
        <p14:creationId xmlns:p14="http://schemas.microsoft.com/office/powerpoint/2010/main" val="527114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947177E-6D9B-4593-AC9A-872E5CA2CA39}" type="datetimeFigureOut">
              <a:rPr lang="en-GB" smtClean="0"/>
              <a:t>09/12/2019</a:t>
            </a:fld>
            <a:endParaRPr lang="en-GB"/>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GB"/>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557FAC0-1C31-4074-9C70-290A4A3CB7BE}" type="slidenum">
              <a:rPr lang="en-GB" smtClean="0"/>
              <a:t>‹#›</a:t>
            </a:fld>
            <a:endParaRPr lang="en-GB"/>
          </a:p>
        </p:txBody>
      </p:sp>
    </p:spTree>
    <p:extLst>
      <p:ext uri="{BB962C8B-B14F-4D97-AF65-F5344CB8AC3E}">
        <p14:creationId xmlns:p14="http://schemas.microsoft.com/office/powerpoint/2010/main" val="64164824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8.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hyperlink" Target="https://www.youtube.com/watch?v=L-gGpWpra-g" TargetMode="External"/><Relationship Id="rId4" Type="http://schemas.openxmlformats.org/officeDocument/2006/relationships/hyperlink" Target="https://www.youtube.com/watch?v=1THMc9g5Sa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youtube.com/watch?v=nW3dW4yMLfE" TargetMode="Externa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650E-CD3F-449B-99C2-724531E003B5}"/>
              </a:ext>
            </a:extLst>
          </p:cNvPr>
          <p:cNvSpPr>
            <a:spLocks noGrp="1"/>
          </p:cNvSpPr>
          <p:nvPr>
            <p:ph type="ctrTitle"/>
          </p:nvPr>
        </p:nvSpPr>
        <p:spPr>
          <a:xfrm>
            <a:off x="1507067" y="1397000"/>
            <a:ext cx="7766936" cy="2653836"/>
          </a:xfrm>
        </p:spPr>
        <p:txBody>
          <a:bodyPr>
            <a:normAutofit/>
          </a:bodyPr>
          <a:lstStyle/>
          <a:p>
            <a:r>
              <a:rPr lang="en-GB" dirty="0"/>
              <a:t>Field: Figurative Modelling</a:t>
            </a:r>
          </a:p>
        </p:txBody>
      </p:sp>
      <p:sp>
        <p:nvSpPr>
          <p:cNvPr id="3" name="Subtitle 2">
            <a:extLst>
              <a:ext uri="{FF2B5EF4-FFF2-40B4-BE49-F238E27FC236}">
                <a16:creationId xmlns:a16="http://schemas.microsoft.com/office/drawing/2014/main" id="{463C4470-4D35-4101-B3D4-3D5A31E32C77}"/>
              </a:ext>
            </a:extLst>
          </p:cNvPr>
          <p:cNvSpPr>
            <a:spLocks noGrp="1"/>
          </p:cNvSpPr>
          <p:nvPr>
            <p:ph type="subTitle" idx="1"/>
          </p:nvPr>
        </p:nvSpPr>
        <p:spPr/>
        <p:txBody>
          <a:bodyPr>
            <a:normAutofit/>
          </a:bodyPr>
          <a:lstStyle/>
          <a:p>
            <a:r>
              <a:rPr lang="en-GB" dirty="0"/>
              <a:t>By William Foster</a:t>
            </a:r>
          </a:p>
        </p:txBody>
      </p:sp>
    </p:spTree>
    <p:extLst>
      <p:ext uri="{BB962C8B-B14F-4D97-AF65-F5344CB8AC3E}">
        <p14:creationId xmlns:p14="http://schemas.microsoft.com/office/powerpoint/2010/main" val="36072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AF46-2FED-4DBE-A198-C5D3C329AD34}"/>
              </a:ext>
            </a:extLst>
          </p:cNvPr>
          <p:cNvSpPr>
            <a:spLocks noGrp="1"/>
          </p:cNvSpPr>
          <p:nvPr>
            <p:ph type="title"/>
          </p:nvPr>
        </p:nvSpPr>
        <p:spPr>
          <a:xfrm>
            <a:off x="0" y="705852"/>
            <a:ext cx="3238498" cy="858253"/>
          </a:xfrm>
        </p:spPr>
        <p:txBody>
          <a:bodyPr>
            <a:normAutofit fontScale="90000"/>
          </a:bodyPr>
          <a:lstStyle/>
          <a:p>
            <a:r>
              <a:rPr lang="en-GB" b="1" dirty="0"/>
              <a:t>Mark Making</a:t>
            </a:r>
            <a:br>
              <a:rPr lang="en-GB" b="1" dirty="0"/>
            </a:br>
            <a:endParaRPr lang="en-GB" dirty="0"/>
          </a:p>
        </p:txBody>
      </p:sp>
      <p:sp>
        <p:nvSpPr>
          <p:cNvPr id="3" name="Content Placeholder 2">
            <a:extLst>
              <a:ext uri="{FF2B5EF4-FFF2-40B4-BE49-F238E27FC236}">
                <a16:creationId xmlns:a16="http://schemas.microsoft.com/office/drawing/2014/main" id="{B1DAC27D-EE21-4F73-85B5-83475297CB41}"/>
              </a:ext>
            </a:extLst>
          </p:cNvPr>
          <p:cNvSpPr>
            <a:spLocks noGrp="1"/>
          </p:cNvSpPr>
          <p:nvPr>
            <p:ph idx="1"/>
          </p:nvPr>
        </p:nvSpPr>
        <p:spPr>
          <a:xfrm>
            <a:off x="0" y="4745195"/>
            <a:ext cx="11299656" cy="2435474"/>
          </a:xfrm>
        </p:spPr>
        <p:txBody>
          <a:bodyPr>
            <a:normAutofit/>
          </a:bodyPr>
          <a:lstStyle/>
          <a:p>
            <a:pPr marL="0" indent="0">
              <a:buNone/>
            </a:pPr>
            <a:r>
              <a:rPr lang="en-GB" dirty="0"/>
              <a:t>I really enjoyed creating different textures with clay, pens, pencils and Paint. noticing little details you wouldn't have if you didn't focus on looking for those textures was fun for me to notice.</a:t>
            </a:r>
            <a:br>
              <a:rPr lang="en-GB" dirty="0"/>
            </a:br>
            <a:r>
              <a:rPr lang="en-GB" dirty="0"/>
              <a:t>One of those textures that </a:t>
            </a:r>
            <a:r>
              <a:rPr lang="en-GB" dirty="0" err="1"/>
              <a:t>i</a:t>
            </a:r>
            <a:r>
              <a:rPr lang="en-GB" dirty="0"/>
              <a:t> noticed would have to be the unintentional marks from the clay that would stain the paper we used. I noticed those stains and it made me think of it as we always leave our mark on people even if it was unintended, how you acted and what you did with them leaves a mark.</a:t>
            </a:r>
          </a:p>
        </p:txBody>
      </p:sp>
      <p:pic>
        <p:nvPicPr>
          <p:cNvPr id="9" name="Picture 8">
            <a:extLst>
              <a:ext uri="{FF2B5EF4-FFF2-40B4-BE49-F238E27FC236}">
                <a16:creationId xmlns:a16="http://schemas.microsoft.com/office/drawing/2014/main" id="{8D3B782E-C42E-4A4A-AFF1-565ECDD32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981" y="202035"/>
            <a:ext cx="2284842" cy="4061942"/>
          </a:xfrm>
          <a:prstGeom prst="rect">
            <a:avLst/>
          </a:prstGeom>
        </p:spPr>
      </p:pic>
      <p:pic>
        <p:nvPicPr>
          <p:cNvPr id="13" name="Picture 12">
            <a:extLst>
              <a:ext uri="{FF2B5EF4-FFF2-40B4-BE49-F238E27FC236}">
                <a16:creationId xmlns:a16="http://schemas.microsoft.com/office/drawing/2014/main" id="{7A1DE630-87A9-4D0D-9BF7-101FF2765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2308" y="2144812"/>
            <a:ext cx="1192030" cy="2119165"/>
          </a:xfrm>
          <a:prstGeom prst="rect">
            <a:avLst/>
          </a:prstGeom>
        </p:spPr>
      </p:pic>
      <p:pic>
        <p:nvPicPr>
          <p:cNvPr id="16" name="Picture 15">
            <a:extLst>
              <a:ext uri="{FF2B5EF4-FFF2-40B4-BE49-F238E27FC236}">
                <a16:creationId xmlns:a16="http://schemas.microsoft.com/office/drawing/2014/main" id="{9A70827F-9881-450B-A9E5-9C8A8CF18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662" y="1727336"/>
            <a:ext cx="4512499" cy="2538281"/>
          </a:xfrm>
          <a:prstGeom prst="rect">
            <a:avLst/>
          </a:prstGeom>
        </p:spPr>
      </p:pic>
      <p:pic>
        <p:nvPicPr>
          <p:cNvPr id="18" name="Picture 17">
            <a:extLst>
              <a:ext uri="{FF2B5EF4-FFF2-40B4-BE49-F238E27FC236}">
                <a16:creationId xmlns:a16="http://schemas.microsoft.com/office/drawing/2014/main" id="{9C6CC9E5-6E6A-4F57-82D7-84178AB309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8353" y="2144812"/>
            <a:ext cx="1192030" cy="2119165"/>
          </a:xfrm>
          <a:prstGeom prst="rect">
            <a:avLst/>
          </a:prstGeom>
        </p:spPr>
      </p:pic>
      <p:pic>
        <p:nvPicPr>
          <p:cNvPr id="22" name="Picture 21">
            <a:extLst>
              <a:ext uri="{FF2B5EF4-FFF2-40B4-BE49-F238E27FC236}">
                <a16:creationId xmlns:a16="http://schemas.microsoft.com/office/drawing/2014/main" id="{AD773049-7055-4BEB-BA9B-02EFBC9324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0161" y="203675"/>
            <a:ext cx="2284842" cy="4061942"/>
          </a:xfrm>
          <a:prstGeom prst="rect">
            <a:avLst/>
          </a:prstGeom>
        </p:spPr>
      </p:pic>
      <p:pic>
        <p:nvPicPr>
          <p:cNvPr id="24" name="Picture 23">
            <a:extLst>
              <a:ext uri="{FF2B5EF4-FFF2-40B4-BE49-F238E27FC236}">
                <a16:creationId xmlns:a16="http://schemas.microsoft.com/office/drawing/2014/main" id="{7484FC2A-BB0D-4025-AE23-2433FE77F507}"/>
              </a:ext>
            </a:extLst>
          </p:cNvPr>
          <p:cNvPicPr>
            <a:picLocks noChangeAspect="1"/>
          </p:cNvPicPr>
          <p:nvPr/>
        </p:nvPicPr>
        <p:blipFill rotWithShape="1">
          <a:blip r:embed="rId7">
            <a:extLst>
              <a:ext uri="{28A0092B-C50C-407E-A947-70E740481C1C}">
                <a14:useLocalDpi xmlns:a14="http://schemas.microsoft.com/office/drawing/2010/main" val="0"/>
              </a:ext>
            </a:extLst>
          </a:blip>
          <a:srcRect t="12996" r="807" b="43868"/>
          <a:stretch/>
        </p:blipFill>
        <p:spPr>
          <a:xfrm>
            <a:off x="9408353" y="44309"/>
            <a:ext cx="2675545" cy="2068496"/>
          </a:xfrm>
          <a:prstGeom prst="rect">
            <a:avLst/>
          </a:prstGeom>
        </p:spPr>
      </p:pic>
    </p:spTree>
    <p:extLst>
      <p:ext uri="{BB962C8B-B14F-4D97-AF65-F5344CB8AC3E}">
        <p14:creationId xmlns:p14="http://schemas.microsoft.com/office/powerpoint/2010/main" val="1197101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5D10-BE81-444E-8E1F-8B2722409EC8}"/>
              </a:ext>
            </a:extLst>
          </p:cNvPr>
          <p:cNvSpPr>
            <a:spLocks noGrp="1"/>
          </p:cNvSpPr>
          <p:nvPr>
            <p:ph type="title"/>
          </p:nvPr>
        </p:nvSpPr>
        <p:spPr>
          <a:xfrm>
            <a:off x="175845" y="0"/>
            <a:ext cx="8596668" cy="1320800"/>
          </a:xfrm>
        </p:spPr>
        <p:txBody>
          <a:bodyPr>
            <a:normAutofit/>
          </a:bodyPr>
          <a:lstStyle/>
          <a:p>
            <a:r>
              <a:rPr lang="en-GB" b="1" dirty="0"/>
              <a:t>Sewing Arm and Foot</a:t>
            </a:r>
            <a:endParaRPr lang="en-GB" dirty="0"/>
          </a:p>
        </p:txBody>
      </p:sp>
      <p:sp>
        <p:nvSpPr>
          <p:cNvPr id="3" name="Content Placeholder 2">
            <a:extLst>
              <a:ext uri="{FF2B5EF4-FFF2-40B4-BE49-F238E27FC236}">
                <a16:creationId xmlns:a16="http://schemas.microsoft.com/office/drawing/2014/main" id="{D1A1C855-B2E3-4542-83B3-F8DB4EDCA432}"/>
              </a:ext>
            </a:extLst>
          </p:cNvPr>
          <p:cNvSpPr>
            <a:spLocks noGrp="1"/>
          </p:cNvSpPr>
          <p:nvPr>
            <p:ph idx="1"/>
          </p:nvPr>
        </p:nvSpPr>
        <p:spPr>
          <a:xfrm>
            <a:off x="175845" y="4411634"/>
            <a:ext cx="11567421" cy="2446366"/>
          </a:xfrm>
        </p:spPr>
        <p:txBody>
          <a:bodyPr>
            <a:normAutofit/>
          </a:bodyPr>
          <a:lstStyle/>
          <a:p>
            <a:pPr marL="0" indent="0">
              <a:buNone/>
            </a:pPr>
            <a:r>
              <a:rPr lang="en-GB" dirty="0"/>
              <a:t>For a first time effort with sewing </a:t>
            </a:r>
            <a:r>
              <a:rPr lang="en-GB" dirty="0" err="1"/>
              <a:t>i</a:t>
            </a:r>
            <a:r>
              <a:rPr lang="en-GB" dirty="0"/>
              <a:t> felt that </a:t>
            </a:r>
            <a:r>
              <a:rPr lang="en-GB" dirty="0" err="1"/>
              <a:t>i</a:t>
            </a:r>
            <a:r>
              <a:rPr lang="en-GB" dirty="0"/>
              <a:t> did a pretty good job with it. being able to use a sewing machine was complex but fun to learn how to use. this was then filled with plaster. I found that adding the plaster was both fun but a tad stressful since </a:t>
            </a:r>
            <a:r>
              <a:rPr lang="en-GB" dirty="0" err="1"/>
              <a:t>i</a:t>
            </a:r>
            <a:r>
              <a:rPr lang="en-GB" dirty="0"/>
              <a:t> wasn't quite used to using that type of material and the timeframe to make sure it doesn't harden before </a:t>
            </a:r>
            <a:r>
              <a:rPr lang="en-GB" dirty="0" err="1"/>
              <a:t>i</a:t>
            </a:r>
            <a:r>
              <a:rPr lang="en-GB" dirty="0"/>
              <a:t> could finish. </a:t>
            </a:r>
          </a:p>
          <a:p>
            <a:pPr marL="0" indent="0">
              <a:buNone/>
            </a:pPr>
            <a:br>
              <a:rPr lang="en-GB" dirty="0"/>
            </a:br>
            <a:r>
              <a:rPr lang="en-GB" dirty="0"/>
              <a:t>Just like the Arm I'm happy with how I've sort of got the hang of sewing, especially now since I tried to create a more 3D foot.</a:t>
            </a:r>
          </a:p>
        </p:txBody>
      </p:sp>
      <p:pic>
        <p:nvPicPr>
          <p:cNvPr id="6" name="Picture 5">
            <a:extLst>
              <a:ext uri="{FF2B5EF4-FFF2-40B4-BE49-F238E27FC236}">
                <a16:creationId xmlns:a16="http://schemas.microsoft.com/office/drawing/2014/main" id="{EFB3EC18-F618-457A-AB2D-70428210B7E2}"/>
              </a:ext>
            </a:extLst>
          </p:cNvPr>
          <p:cNvPicPr>
            <a:picLocks noChangeAspect="1"/>
          </p:cNvPicPr>
          <p:nvPr/>
        </p:nvPicPr>
        <p:blipFill rotWithShape="1">
          <a:blip r:embed="rId2">
            <a:extLst>
              <a:ext uri="{28A0092B-C50C-407E-A947-70E740481C1C}">
                <a14:useLocalDpi xmlns:a14="http://schemas.microsoft.com/office/drawing/2010/main" val="0"/>
              </a:ext>
            </a:extLst>
          </a:blip>
          <a:srcRect b="14560"/>
          <a:stretch/>
        </p:blipFill>
        <p:spPr>
          <a:xfrm rot="5400000">
            <a:off x="1040407" y="93886"/>
            <a:ext cx="3332094" cy="5061219"/>
          </a:xfrm>
          <a:prstGeom prst="rect">
            <a:avLst/>
          </a:prstGeom>
        </p:spPr>
      </p:pic>
      <p:pic>
        <p:nvPicPr>
          <p:cNvPr id="9" name="Picture 8">
            <a:extLst>
              <a:ext uri="{FF2B5EF4-FFF2-40B4-BE49-F238E27FC236}">
                <a16:creationId xmlns:a16="http://schemas.microsoft.com/office/drawing/2014/main" id="{FCD32DA7-3A42-4BD5-9155-0051CE6593BA}"/>
              </a:ext>
            </a:extLst>
          </p:cNvPr>
          <p:cNvPicPr>
            <a:picLocks noChangeAspect="1"/>
          </p:cNvPicPr>
          <p:nvPr/>
        </p:nvPicPr>
        <p:blipFill rotWithShape="1">
          <a:blip r:embed="rId3">
            <a:extLst>
              <a:ext uri="{28A0092B-C50C-407E-A947-70E740481C1C}">
                <a14:useLocalDpi xmlns:a14="http://schemas.microsoft.com/office/drawing/2010/main" val="0"/>
              </a:ext>
            </a:extLst>
          </a:blip>
          <a:srcRect t="17072" b="20062"/>
          <a:stretch/>
        </p:blipFill>
        <p:spPr>
          <a:xfrm>
            <a:off x="5503145" y="958449"/>
            <a:ext cx="2981410" cy="3332095"/>
          </a:xfrm>
          <a:prstGeom prst="rect">
            <a:avLst/>
          </a:prstGeom>
        </p:spPr>
      </p:pic>
      <p:pic>
        <p:nvPicPr>
          <p:cNvPr id="13" name="Picture 12">
            <a:extLst>
              <a:ext uri="{FF2B5EF4-FFF2-40B4-BE49-F238E27FC236}">
                <a16:creationId xmlns:a16="http://schemas.microsoft.com/office/drawing/2014/main" id="{27AB4C5A-036A-4230-BFCD-23530B26DCFF}"/>
              </a:ext>
            </a:extLst>
          </p:cNvPr>
          <p:cNvPicPr>
            <a:picLocks noChangeAspect="1"/>
          </p:cNvPicPr>
          <p:nvPr/>
        </p:nvPicPr>
        <p:blipFill rotWithShape="1">
          <a:blip r:embed="rId4">
            <a:extLst>
              <a:ext uri="{28A0092B-C50C-407E-A947-70E740481C1C}">
                <a14:useLocalDpi xmlns:a14="http://schemas.microsoft.com/office/drawing/2010/main" val="0"/>
              </a:ext>
            </a:extLst>
          </a:blip>
          <a:srcRect t="13565" b="21002"/>
          <a:stretch/>
        </p:blipFill>
        <p:spPr>
          <a:xfrm>
            <a:off x="8750636" y="958449"/>
            <a:ext cx="2981410" cy="3332095"/>
          </a:xfrm>
          <a:prstGeom prst="rect">
            <a:avLst/>
          </a:prstGeom>
        </p:spPr>
      </p:pic>
    </p:spTree>
    <p:extLst>
      <p:ext uri="{BB962C8B-B14F-4D97-AF65-F5344CB8AC3E}">
        <p14:creationId xmlns:p14="http://schemas.microsoft.com/office/powerpoint/2010/main" val="191716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16DD-E053-4A37-82CE-F98BD772D8AF}"/>
              </a:ext>
            </a:extLst>
          </p:cNvPr>
          <p:cNvSpPr>
            <a:spLocks noGrp="1"/>
          </p:cNvSpPr>
          <p:nvPr>
            <p:ph type="title"/>
          </p:nvPr>
        </p:nvSpPr>
        <p:spPr>
          <a:xfrm>
            <a:off x="133003" y="-118872"/>
            <a:ext cx="3241963" cy="1609344"/>
          </a:xfrm>
        </p:spPr>
        <p:txBody>
          <a:bodyPr/>
          <a:lstStyle/>
          <a:p>
            <a:r>
              <a:rPr lang="en-GB" dirty="0"/>
              <a:t>Clay Head</a:t>
            </a:r>
          </a:p>
        </p:txBody>
      </p:sp>
      <p:sp>
        <p:nvSpPr>
          <p:cNvPr id="3" name="Content Placeholder 2">
            <a:extLst>
              <a:ext uri="{FF2B5EF4-FFF2-40B4-BE49-F238E27FC236}">
                <a16:creationId xmlns:a16="http://schemas.microsoft.com/office/drawing/2014/main" id="{D59196EB-5C2E-4BDB-9C3F-781F6D7F1FBB}"/>
              </a:ext>
            </a:extLst>
          </p:cNvPr>
          <p:cNvSpPr>
            <a:spLocks noGrp="1"/>
          </p:cNvSpPr>
          <p:nvPr>
            <p:ph idx="1"/>
          </p:nvPr>
        </p:nvSpPr>
        <p:spPr>
          <a:xfrm>
            <a:off x="258989" y="4770759"/>
            <a:ext cx="10058400" cy="1835450"/>
          </a:xfrm>
        </p:spPr>
        <p:txBody>
          <a:bodyPr/>
          <a:lstStyle/>
          <a:p>
            <a:pPr marL="0" indent="0">
              <a:buNone/>
            </a:pPr>
            <a:r>
              <a:rPr lang="en-GB" dirty="0"/>
              <a:t>Firstly I wish I took more photos of before I got around to the general head shape I made.</a:t>
            </a:r>
            <a:br>
              <a:rPr lang="en-GB" dirty="0"/>
            </a:br>
            <a:r>
              <a:rPr lang="en-GB" dirty="0"/>
              <a:t>But other than that </a:t>
            </a:r>
            <a:r>
              <a:rPr lang="en-GB" dirty="0" err="1"/>
              <a:t>i</a:t>
            </a:r>
            <a:r>
              <a:rPr lang="en-GB" dirty="0"/>
              <a:t> am happy with what </a:t>
            </a:r>
            <a:r>
              <a:rPr lang="en-GB" dirty="0" err="1"/>
              <a:t>i</a:t>
            </a:r>
            <a:r>
              <a:rPr lang="en-GB" dirty="0"/>
              <a:t> have created. getting the head to appear humonesque as well as putting in the facial features correctly but somehow makes the head appear not as human as </a:t>
            </a:r>
            <a:r>
              <a:rPr lang="en-GB" dirty="0" err="1"/>
              <a:t>i</a:t>
            </a:r>
            <a:r>
              <a:rPr lang="en-GB" dirty="0"/>
              <a:t> wanted and more like something trying to replicate a human and doing a horrible job in doing so.</a:t>
            </a:r>
          </a:p>
        </p:txBody>
      </p:sp>
      <p:pic>
        <p:nvPicPr>
          <p:cNvPr id="5" name="Picture 4">
            <a:extLst>
              <a:ext uri="{FF2B5EF4-FFF2-40B4-BE49-F238E27FC236}">
                <a16:creationId xmlns:a16="http://schemas.microsoft.com/office/drawing/2014/main" id="{5A7E730B-612C-4F82-92C5-519F360DA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8165" y="1581586"/>
            <a:ext cx="1494622" cy="2657106"/>
          </a:xfrm>
          <a:prstGeom prst="rect">
            <a:avLst/>
          </a:prstGeom>
        </p:spPr>
      </p:pic>
      <p:pic>
        <p:nvPicPr>
          <p:cNvPr id="7" name="Picture 6">
            <a:extLst>
              <a:ext uri="{FF2B5EF4-FFF2-40B4-BE49-F238E27FC236}">
                <a16:creationId xmlns:a16="http://schemas.microsoft.com/office/drawing/2014/main" id="{8CDA042A-E7B0-4B4E-AC7B-2394E750B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954" y="1581586"/>
            <a:ext cx="1494622" cy="2657106"/>
          </a:xfrm>
          <a:prstGeom prst="rect">
            <a:avLst/>
          </a:prstGeom>
        </p:spPr>
      </p:pic>
      <p:pic>
        <p:nvPicPr>
          <p:cNvPr id="9" name="Picture 8">
            <a:extLst>
              <a:ext uri="{FF2B5EF4-FFF2-40B4-BE49-F238E27FC236}">
                <a16:creationId xmlns:a16="http://schemas.microsoft.com/office/drawing/2014/main" id="{BB8ADF32-D08F-46F5-9A64-8F779F022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810" y="1547475"/>
            <a:ext cx="1494622" cy="2657106"/>
          </a:xfrm>
          <a:prstGeom prst="rect">
            <a:avLst/>
          </a:prstGeom>
        </p:spPr>
      </p:pic>
      <p:pic>
        <p:nvPicPr>
          <p:cNvPr id="11" name="Picture 10">
            <a:extLst>
              <a:ext uri="{FF2B5EF4-FFF2-40B4-BE49-F238E27FC236}">
                <a16:creationId xmlns:a16="http://schemas.microsoft.com/office/drawing/2014/main" id="{C0690ABA-39CC-4943-B488-BFD1B56A9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7066" y="1581586"/>
            <a:ext cx="1494622" cy="2657106"/>
          </a:xfrm>
          <a:prstGeom prst="rect">
            <a:avLst/>
          </a:prstGeom>
        </p:spPr>
      </p:pic>
      <p:pic>
        <p:nvPicPr>
          <p:cNvPr id="13" name="Picture 12">
            <a:extLst>
              <a:ext uri="{FF2B5EF4-FFF2-40B4-BE49-F238E27FC236}">
                <a16:creationId xmlns:a16="http://schemas.microsoft.com/office/drawing/2014/main" id="{29B49908-CA3B-4258-9D4A-693C88A2FB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6042" y="1513365"/>
            <a:ext cx="1494622" cy="2725327"/>
          </a:xfrm>
          <a:prstGeom prst="rect">
            <a:avLst/>
          </a:prstGeom>
        </p:spPr>
      </p:pic>
      <p:pic>
        <p:nvPicPr>
          <p:cNvPr id="15" name="Picture 14">
            <a:extLst>
              <a:ext uri="{FF2B5EF4-FFF2-40B4-BE49-F238E27FC236}">
                <a16:creationId xmlns:a16="http://schemas.microsoft.com/office/drawing/2014/main" id="{88A1FCA8-0154-4228-97E1-65D2C3346E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989" y="1581586"/>
            <a:ext cx="1494995" cy="2564208"/>
          </a:xfrm>
          <a:prstGeom prst="rect">
            <a:avLst/>
          </a:prstGeom>
        </p:spPr>
      </p:pic>
    </p:spTree>
    <p:extLst>
      <p:ext uri="{BB962C8B-B14F-4D97-AF65-F5344CB8AC3E}">
        <p14:creationId xmlns:p14="http://schemas.microsoft.com/office/powerpoint/2010/main" val="361369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10FF-044E-4A3C-9144-53004F903946}"/>
              </a:ext>
            </a:extLst>
          </p:cNvPr>
          <p:cNvSpPr>
            <a:spLocks noGrp="1"/>
          </p:cNvSpPr>
          <p:nvPr>
            <p:ph type="title"/>
          </p:nvPr>
        </p:nvSpPr>
        <p:spPr>
          <a:xfrm>
            <a:off x="0" y="-118872"/>
            <a:ext cx="3192087" cy="1609344"/>
          </a:xfrm>
        </p:spPr>
        <p:txBody>
          <a:bodyPr/>
          <a:lstStyle/>
          <a:p>
            <a:r>
              <a:rPr lang="en-GB" dirty="0"/>
              <a:t>Clay Hand</a:t>
            </a:r>
          </a:p>
        </p:txBody>
      </p:sp>
      <p:sp>
        <p:nvSpPr>
          <p:cNvPr id="3" name="Content Placeholder 2">
            <a:extLst>
              <a:ext uri="{FF2B5EF4-FFF2-40B4-BE49-F238E27FC236}">
                <a16:creationId xmlns:a16="http://schemas.microsoft.com/office/drawing/2014/main" id="{59EF715E-659A-4BCE-A401-00908FE8B5B8}"/>
              </a:ext>
            </a:extLst>
          </p:cNvPr>
          <p:cNvSpPr>
            <a:spLocks noGrp="1"/>
          </p:cNvSpPr>
          <p:nvPr>
            <p:ph idx="1"/>
          </p:nvPr>
        </p:nvSpPr>
        <p:spPr>
          <a:xfrm>
            <a:off x="172073" y="5429873"/>
            <a:ext cx="10058400" cy="1307592"/>
          </a:xfrm>
        </p:spPr>
        <p:txBody>
          <a:bodyPr/>
          <a:lstStyle/>
          <a:p>
            <a:pPr marL="0" indent="0">
              <a:buNone/>
            </a:pPr>
            <a:r>
              <a:rPr lang="en-GB" dirty="0"/>
              <a:t>Honesty </a:t>
            </a:r>
            <a:r>
              <a:rPr lang="en-GB" dirty="0" err="1"/>
              <a:t>i</a:t>
            </a:r>
            <a:r>
              <a:rPr lang="en-GB" dirty="0"/>
              <a:t> cant even believe how well </a:t>
            </a:r>
            <a:r>
              <a:rPr lang="en-GB" dirty="0" err="1"/>
              <a:t>i</a:t>
            </a:r>
            <a:r>
              <a:rPr lang="en-GB" dirty="0"/>
              <a:t> managed to create a hand. Normally when </a:t>
            </a:r>
            <a:r>
              <a:rPr lang="en-GB" dirty="0" err="1"/>
              <a:t>i</a:t>
            </a:r>
            <a:r>
              <a:rPr lang="en-GB" dirty="0"/>
              <a:t> draw hands </a:t>
            </a:r>
            <a:r>
              <a:rPr lang="en-GB" dirty="0" err="1"/>
              <a:t>i</a:t>
            </a:r>
            <a:r>
              <a:rPr lang="en-GB" dirty="0"/>
              <a:t> cant seems to make them look like them, but with clay somehow it was way easier. For a first attempt </a:t>
            </a:r>
            <a:r>
              <a:rPr lang="en-GB" dirty="0" err="1"/>
              <a:t>i</a:t>
            </a:r>
            <a:r>
              <a:rPr lang="en-GB" dirty="0"/>
              <a:t> think </a:t>
            </a:r>
            <a:r>
              <a:rPr lang="en-GB" dirty="0" err="1"/>
              <a:t>i</a:t>
            </a:r>
            <a:r>
              <a:rPr lang="en-GB" dirty="0"/>
              <a:t> hit it out of the ball park. if </a:t>
            </a:r>
            <a:r>
              <a:rPr lang="en-GB" dirty="0" err="1"/>
              <a:t>i</a:t>
            </a:r>
            <a:r>
              <a:rPr lang="en-GB" dirty="0"/>
              <a:t> can replicate this in my animation work id love to make an animation with clay hands.</a:t>
            </a:r>
          </a:p>
        </p:txBody>
      </p:sp>
      <p:pic>
        <p:nvPicPr>
          <p:cNvPr id="5" name="Picture 4">
            <a:extLst>
              <a:ext uri="{FF2B5EF4-FFF2-40B4-BE49-F238E27FC236}">
                <a16:creationId xmlns:a16="http://schemas.microsoft.com/office/drawing/2014/main" id="{454A5473-A9BF-4BE4-B93B-19C8C395483F}"/>
              </a:ext>
            </a:extLst>
          </p:cNvPr>
          <p:cNvPicPr>
            <a:picLocks noChangeAspect="1"/>
          </p:cNvPicPr>
          <p:nvPr/>
        </p:nvPicPr>
        <p:blipFill rotWithShape="1">
          <a:blip r:embed="rId2">
            <a:extLst>
              <a:ext uri="{28A0092B-C50C-407E-A947-70E740481C1C}">
                <a14:useLocalDpi xmlns:a14="http://schemas.microsoft.com/office/drawing/2010/main" val="0"/>
              </a:ext>
            </a:extLst>
          </a:blip>
          <a:srcRect t="11167" b="9770"/>
          <a:stretch/>
        </p:blipFill>
        <p:spPr>
          <a:xfrm>
            <a:off x="7773023" y="187035"/>
            <a:ext cx="3850532" cy="5073953"/>
          </a:xfrm>
          <a:prstGeom prst="rect">
            <a:avLst/>
          </a:prstGeom>
        </p:spPr>
      </p:pic>
      <p:pic>
        <p:nvPicPr>
          <p:cNvPr id="7" name="Picture 6">
            <a:extLst>
              <a:ext uri="{FF2B5EF4-FFF2-40B4-BE49-F238E27FC236}">
                <a16:creationId xmlns:a16="http://schemas.microsoft.com/office/drawing/2014/main" id="{9ACA6A70-44EC-4F01-8C3F-7FE6F42B9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638" y="1179319"/>
            <a:ext cx="3510354" cy="1974574"/>
          </a:xfrm>
          <a:prstGeom prst="rect">
            <a:avLst/>
          </a:prstGeom>
        </p:spPr>
      </p:pic>
      <p:pic>
        <p:nvPicPr>
          <p:cNvPr id="9" name="Picture 8">
            <a:extLst>
              <a:ext uri="{FF2B5EF4-FFF2-40B4-BE49-F238E27FC236}">
                <a16:creationId xmlns:a16="http://schemas.microsoft.com/office/drawing/2014/main" id="{C7888128-B11F-4574-9463-940B6DFBF100}"/>
              </a:ext>
            </a:extLst>
          </p:cNvPr>
          <p:cNvPicPr>
            <a:picLocks noChangeAspect="1"/>
          </p:cNvPicPr>
          <p:nvPr/>
        </p:nvPicPr>
        <p:blipFill rotWithShape="1">
          <a:blip r:embed="rId4">
            <a:extLst>
              <a:ext uri="{28A0092B-C50C-407E-A947-70E740481C1C}">
                <a14:useLocalDpi xmlns:a14="http://schemas.microsoft.com/office/drawing/2010/main" val="0"/>
              </a:ext>
            </a:extLst>
          </a:blip>
          <a:srcRect t="11017" b="12594"/>
          <a:stretch/>
        </p:blipFill>
        <p:spPr>
          <a:xfrm>
            <a:off x="3907610" y="344556"/>
            <a:ext cx="3630068" cy="4929684"/>
          </a:xfrm>
          <a:prstGeom prst="rect">
            <a:avLst/>
          </a:prstGeom>
        </p:spPr>
      </p:pic>
      <p:pic>
        <p:nvPicPr>
          <p:cNvPr id="11" name="Picture 10">
            <a:extLst>
              <a:ext uri="{FF2B5EF4-FFF2-40B4-BE49-F238E27FC236}">
                <a16:creationId xmlns:a16="http://schemas.microsoft.com/office/drawing/2014/main" id="{F64E62B2-A49F-4888-8A8C-531D778EB6C7}"/>
              </a:ext>
            </a:extLst>
          </p:cNvPr>
          <p:cNvPicPr>
            <a:picLocks noChangeAspect="1"/>
          </p:cNvPicPr>
          <p:nvPr/>
        </p:nvPicPr>
        <p:blipFill rotWithShape="1">
          <a:blip r:embed="rId5">
            <a:extLst>
              <a:ext uri="{28A0092B-C50C-407E-A947-70E740481C1C}">
                <a14:useLocalDpi xmlns:a14="http://schemas.microsoft.com/office/drawing/2010/main" val="0"/>
              </a:ext>
            </a:extLst>
          </a:blip>
          <a:srcRect t="16699" b="30362"/>
          <a:stretch/>
        </p:blipFill>
        <p:spPr>
          <a:xfrm>
            <a:off x="889777" y="3287117"/>
            <a:ext cx="2098076" cy="1974574"/>
          </a:xfrm>
          <a:prstGeom prst="rect">
            <a:avLst/>
          </a:prstGeom>
        </p:spPr>
      </p:pic>
    </p:spTree>
    <p:extLst>
      <p:ext uri="{BB962C8B-B14F-4D97-AF65-F5344CB8AC3E}">
        <p14:creationId xmlns:p14="http://schemas.microsoft.com/office/powerpoint/2010/main" val="1255555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65D45-D3B6-4003-A117-9706AD8EE72F}"/>
              </a:ext>
            </a:extLst>
          </p:cNvPr>
          <p:cNvSpPr>
            <a:spLocks noGrp="1"/>
          </p:cNvSpPr>
          <p:nvPr>
            <p:ph type="title"/>
          </p:nvPr>
        </p:nvSpPr>
        <p:spPr>
          <a:xfrm>
            <a:off x="0" y="-230262"/>
            <a:ext cx="10058400" cy="1609344"/>
          </a:xfrm>
        </p:spPr>
        <p:txBody>
          <a:bodyPr/>
          <a:lstStyle/>
          <a:p>
            <a:r>
              <a:rPr lang="en-GB" b="1" dirty="0"/>
              <a:t>Slab and Slip Mug</a:t>
            </a:r>
            <a:endParaRPr lang="en-GB" dirty="0"/>
          </a:p>
        </p:txBody>
      </p:sp>
      <p:sp>
        <p:nvSpPr>
          <p:cNvPr id="3" name="Content Placeholder 2">
            <a:extLst>
              <a:ext uri="{FF2B5EF4-FFF2-40B4-BE49-F238E27FC236}">
                <a16:creationId xmlns:a16="http://schemas.microsoft.com/office/drawing/2014/main" id="{910F9DE3-0341-4531-AAFB-1275C3F05765}"/>
              </a:ext>
            </a:extLst>
          </p:cNvPr>
          <p:cNvSpPr>
            <a:spLocks noGrp="1"/>
          </p:cNvSpPr>
          <p:nvPr>
            <p:ph idx="1"/>
          </p:nvPr>
        </p:nvSpPr>
        <p:spPr>
          <a:xfrm>
            <a:off x="221950" y="4906172"/>
            <a:ext cx="10058400" cy="1951828"/>
          </a:xfrm>
        </p:spPr>
        <p:txBody>
          <a:bodyPr/>
          <a:lstStyle/>
          <a:p>
            <a:pPr marL="0" indent="0">
              <a:buNone/>
            </a:pPr>
            <a:r>
              <a:rPr lang="en-GB" dirty="0"/>
              <a:t>The slap work </a:t>
            </a:r>
            <a:r>
              <a:rPr lang="en-GB" dirty="0" err="1"/>
              <a:t>i</a:t>
            </a:r>
            <a:r>
              <a:rPr lang="en-GB" dirty="0"/>
              <a:t> found to be a bit too abstract for my liking. </a:t>
            </a:r>
            <a:r>
              <a:rPr lang="en-GB" dirty="0" err="1"/>
              <a:t>i</a:t>
            </a:r>
            <a:r>
              <a:rPr lang="en-GB" dirty="0"/>
              <a:t> felt that it was a little confusing and that putting them all together a little randomly made the object look like a bit of a mess. But the positives </a:t>
            </a:r>
            <a:r>
              <a:rPr lang="en-GB" dirty="0" err="1"/>
              <a:t>i</a:t>
            </a:r>
            <a:r>
              <a:rPr lang="en-GB" dirty="0"/>
              <a:t> found when doing this was working in a team and talking to each other about what to add and where to add our different slabs. as much as it is nice to work alone on my own artistic works its also a wonderful to just chat with and gain ideas from others and was a nice change.</a:t>
            </a:r>
          </a:p>
        </p:txBody>
      </p:sp>
      <p:pic>
        <p:nvPicPr>
          <p:cNvPr id="5" name="Picture 4">
            <a:extLst>
              <a:ext uri="{FF2B5EF4-FFF2-40B4-BE49-F238E27FC236}">
                <a16:creationId xmlns:a16="http://schemas.microsoft.com/office/drawing/2014/main" id="{2205D13F-7061-4769-B26F-6129E4458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4742" y="1148284"/>
            <a:ext cx="2006863" cy="3567756"/>
          </a:xfrm>
          <a:prstGeom prst="rect">
            <a:avLst/>
          </a:prstGeom>
        </p:spPr>
      </p:pic>
      <p:pic>
        <p:nvPicPr>
          <p:cNvPr id="7" name="Picture 6">
            <a:extLst>
              <a:ext uri="{FF2B5EF4-FFF2-40B4-BE49-F238E27FC236}">
                <a16:creationId xmlns:a16="http://schemas.microsoft.com/office/drawing/2014/main" id="{1172F56B-7532-43F3-9F39-0148AEDB5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1051" y="1120797"/>
            <a:ext cx="2006863" cy="3567756"/>
          </a:xfrm>
          <a:prstGeom prst="rect">
            <a:avLst/>
          </a:prstGeom>
        </p:spPr>
      </p:pic>
      <p:pic>
        <p:nvPicPr>
          <p:cNvPr id="9" name="Picture 8">
            <a:extLst>
              <a:ext uri="{FF2B5EF4-FFF2-40B4-BE49-F238E27FC236}">
                <a16:creationId xmlns:a16="http://schemas.microsoft.com/office/drawing/2014/main" id="{8959AB53-4CF5-49B8-9A22-63803D918E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624" y="1148284"/>
            <a:ext cx="2006863" cy="3567757"/>
          </a:xfrm>
          <a:prstGeom prst="rect">
            <a:avLst/>
          </a:prstGeom>
        </p:spPr>
      </p:pic>
      <p:pic>
        <p:nvPicPr>
          <p:cNvPr id="11" name="Picture 10">
            <a:extLst>
              <a:ext uri="{FF2B5EF4-FFF2-40B4-BE49-F238E27FC236}">
                <a16:creationId xmlns:a16="http://schemas.microsoft.com/office/drawing/2014/main" id="{1F5BC5C4-CEC4-45DB-A50C-CFCCE15A98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335" y="1120797"/>
            <a:ext cx="2006863" cy="3567756"/>
          </a:xfrm>
          <a:prstGeom prst="rect">
            <a:avLst/>
          </a:prstGeom>
        </p:spPr>
      </p:pic>
      <p:pic>
        <p:nvPicPr>
          <p:cNvPr id="13" name="Picture 12">
            <a:extLst>
              <a:ext uri="{FF2B5EF4-FFF2-40B4-BE49-F238E27FC236}">
                <a16:creationId xmlns:a16="http://schemas.microsoft.com/office/drawing/2014/main" id="{806BFCD5-E078-487A-9392-1702E1F1E1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736" y="1120797"/>
            <a:ext cx="2006863" cy="3567756"/>
          </a:xfrm>
          <a:prstGeom prst="rect">
            <a:avLst/>
          </a:prstGeom>
        </p:spPr>
      </p:pic>
    </p:spTree>
    <p:extLst>
      <p:ext uri="{BB962C8B-B14F-4D97-AF65-F5344CB8AC3E}">
        <p14:creationId xmlns:p14="http://schemas.microsoft.com/office/powerpoint/2010/main" val="105247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1C4D9-9EDD-4FF1-A133-DC1E000AFF56}"/>
              </a:ext>
            </a:extLst>
          </p:cNvPr>
          <p:cNvSpPr>
            <a:spLocks noGrp="1"/>
          </p:cNvSpPr>
          <p:nvPr>
            <p:ph type="title"/>
          </p:nvPr>
        </p:nvSpPr>
        <p:spPr>
          <a:xfrm>
            <a:off x="138822" y="551133"/>
            <a:ext cx="10058400" cy="712401"/>
          </a:xfrm>
        </p:spPr>
        <p:txBody>
          <a:bodyPr>
            <a:normAutofit fontScale="90000"/>
          </a:bodyPr>
          <a:lstStyle/>
          <a:p>
            <a:r>
              <a:rPr lang="en-GB" b="1" dirty="0"/>
              <a:t>Final (Bringing Objects Together)</a:t>
            </a:r>
            <a:br>
              <a:rPr lang="en-GB" b="1" dirty="0"/>
            </a:br>
            <a:endParaRPr lang="en-GB" dirty="0"/>
          </a:p>
        </p:txBody>
      </p:sp>
      <p:sp>
        <p:nvSpPr>
          <p:cNvPr id="3" name="Content Placeholder 2">
            <a:extLst>
              <a:ext uri="{FF2B5EF4-FFF2-40B4-BE49-F238E27FC236}">
                <a16:creationId xmlns:a16="http://schemas.microsoft.com/office/drawing/2014/main" id="{36688543-38A2-49D5-868B-81DF6348162A}"/>
              </a:ext>
            </a:extLst>
          </p:cNvPr>
          <p:cNvSpPr>
            <a:spLocks noGrp="1"/>
          </p:cNvSpPr>
          <p:nvPr>
            <p:ph idx="1"/>
          </p:nvPr>
        </p:nvSpPr>
        <p:spPr>
          <a:xfrm>
            <a:off x="138821" y="4623539"/>
            <a:ext cx="11216363" cy="2234461"/>
          </a:xfrm>
        </p:spPr>
        <p:txBody>
          <a:bodyPr>
            <a:normAutofit/>
          </a:bodyPr>
          <a:lstStyle/>
          <a:p>
            <a:pPr marL="0" indent="0">
              <a:buNone/>
            </a:pPr>
            <a:r>
              <a:rPr lang="en-GB" dirty="0"/>
              <a:t>The final group work </a:t>
            </a:r>
            <a:r>
              <a:rPr lang="en-GB" dirty="0" err="1"/>
              <a:t>i</a:t>
            </a:r>
            <a:r>
              <a:rPr lang="en-GB" dirty="0"/>
              <a:t> found to be really fun, being able to work as a group and use our items that we made throughout out time in field was an interesting exercise.</a:t>
            </a:r>
            <a:br>
              <a:rPr lang="en-GB" dirty="0"/>
            </a:br>
            <a:r>
              <a:rPr lang="en-GB" dirty="0"/>
              <a:t>One of my favourites was the Black glove I noticed from the start and I thought to myself “ I have to dunk that" so after I went ahead and dunked the glove into the mix and I hung it up it gave off a really nice patchy effect, like a Rorschach test on an arm. Plus having all the white be mostly located on the lower part of the arm while the top being black its like a juxtaposition of heaven and hell where we've always thought up being light while down being dark.</a:t>
            </a:r>
          </a:p>
        </p:txBody>
      </p:sp>
      <p:pic>
        <p:nvPicPr>
          <p:cNvPr id="5" name="Picture 4">
            <a:extLst>
              <a:ext uri="{FF2B5EF4-FFF2-40B4-BE49-F238E27FC236}">
                <a16:creationId xmlns:a16="http://schemas.microsoft.com/office/drawing/2014/main" id="{6AD6F4FD-C5D8-496E-B273-BDA0AAF1F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8221" y="2902344"/>
            <a:ext cx="3293463" cy="1669574"/>
          </a:xfrm>
          <a:prstGeom prst="rect">
            <a:avLst/>
          </a:prstGeom>
        </p:spPr>
      </p:pic>
      <p:pic>
        <p:nvPicPr>
          <p:cNvPr id="7" name="Picture 6">
            <a:extLst>
              <a:ext uri="{FF2B5EF4-FFF2-40B4-BE49-F238E27FC236}">
                <a16:creationId xmlns:a16="http://schemas.microsoft.com/office/drawing/2014/main" id="{863EF4F5-91CA-4AB2-89EA-79326E69E9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6997" y="1222638"/>
            <a:ext cx="1782618" cy="3169098"/>
          </a:xfrm>
          <a:prstGeom prst="rect">
            <a:avLst/>
          </a:prstGeom>
        </p:spPr>
      </p:pic>
      <p:pic>
        <p:nvPicPr>
          <p:cNvPr id="9" name="Picture 8">
            <a:extLst>
              <a:ext uri="{FF2B5EF4-FFF2-40B4-BE49-F238E27FC236}">
                <a16:creationId xmlns:a16="http://schemas.microsoft.com/office/drawing/2014/main" id="{B395E6A8-C270-4EBF-92F0-51AC2E78BC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6154" y="1219418"/>
            <a:ext cx="2376824" cy="3169099"/>
          </a:xfrm>
          <a:prstGeom prst="rect">
            <a:avLst/>
          </a:prstGeom>
        </p:spPr>
      </p:pic>
      <p:pic>
        <p:nvPicPr>
          <p:cNvPr id="15" name="Picture 14">
            <a:extLst>
              <a:ext uri="{FF2B5EF4-FFF2-40B4-BE49-F238E27FC236}">
                <a16:creationId xmlns:a16="http://schemas.microsoft.com/office/drawing/2014/main" id="{8F1BD353-B040-44DD-9A04-9E36D7CE2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9517" y="1220356"/>
            <a:ext cx="2376824" cy="3169099"/>
          </a:xfrm>
          <a:prstGeom prst="rect">
            <a:avLst/>
          </a:prstGeom>
        </p:spPr>
      </p:pic>
      <p:pic>
        <p:nvPicPr>
          <p:cNvPr id="17" name="Picture 16">
            <a:extLst>
              <a:ext uri="{FF2B5EF4-FFF2-40B4-BE49-F238E27FC236}">
                <a16:creationId xmlns:a16="http://schemas.microsoft.com/office/drawing/2014/main" id="{A7A9D235-8F2F-4EC4-B492-721E9D2B70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8221" y="1137613"/>
            <a:ext cx="3293463" cy="1669574"/>
          </a:xfrm>
          <a:prstGeom prst="rect">
            <a:avLst/>
          </a:prstGeom>
        </p:spPr>
      </p:pic>
      <p:pic>
        <p:nvPicPr>
          <p:cNvPr id="19" name="Picture 18">
            <a:extLst>
              <a:ext uri="{FF2B5EF4-FFF2-40B4-BE49-F238E27FC236}">
                <a16:creationId xmlns:a16="http://schemas.microsoft.com/office/drawing/2014/main" id="{66EB769A-FB89-453A-8C8E-A877310569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821" y="1128136"/>
            <a:ext cx="1782618" cy="3443782"/>
          </a:xfrm>
          <a:prstGeom prst="rect">
            <a:avLst/>
          </a:prstGeom>
        </p:spPr>
      </p:pic>
    </p:spTree>
    <p:extLst>
      <p:ext uri="{BB962C8B-B14F-4D97-AF65-F5344CB8AC3E}">
        <p14:creationId xmlns:p14="http://schemas.microsoft.com/office/powerpoint/2010/main" val="2878730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2E22A-BB33-497E-BD4C-F191E6E9A765}"/>
              </a:ext>
            </a:extLst>
          </p:cNvPr>
          <p:cNvSpPr>
            <a:spLocks noGrp="1"/>
          </p:cNvSpPr>
          <p:nvPr>
            <p:ph type="title"/>
          </p:nvPr>
        </p:nvSpPr>
        <p:spPr>
          <a:xfrm>
            <a:off x="196392" y="0"/>
            <a:ext cx="3365674" cy="1609344"/>
          </a:xfrm>
        </p:spPr>
        <p:txBody>
          <a:bodyPr/>
          <a:lstStyle/>
          <a:p>
            <a:r>
              <a:rPr lang="en-GB" dirty="0"/>
              <a:t>Final Videos</a:t>
            </a:r>
          </a:p>
        </p:txBody>
      </p:sp>
      <p:pic>
        <p:nvPicPr>
          <p:cNvPr id="4" name="FINAL VIDEO">
            <a:hlinkClick r:id="" action="ppaction://media"/>
            <a:extLst>
              <a:ext uri="{FF2B5EF4-FFF2-40B4-BE49-F238E27FC236}">
                <a16:creationId xmlns:a16="http://schemas.microsoft.com/office/drawing/2014/main" id="{2E2C79EC-BEBA-44CB-924C-6DBBA3A8EAA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360166" y="2044795"/>
            <a:ext cx="5366398" cy="3018525"/>
          </a:xfrm>
        </p:spPr>
      </p:pic>
      <p:pic>
        <p:nvPicPr>
          <p:cNvPr id="5" name="FINAL VIDEO 2">
            <a:hlinkClick r:id="" action="ppaction://media"/>
            <a:extLst>
              <a:ext uri="{FF2B5EF4-FFF2-40B4-BE49-F238E27FC236}">
                <a16:creationId xmlns:a16="http://schemas.microsoft.com/office/drawing/2014/main" id="{9FC1AD3B-D3C9-47F0-A7CA-62A1322668DA}"/>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7191447" y="272956"/>
            <a:ext cx="3262668" cy="5800298"/>
          </a:xfrm>
          <a:prstGeom prst="rect">
            <a:avLst/>
          </a:prstGeom>
        </p:spPr>
      </p:pic>
    </p:spTree>
    <p:extLst>
      <p:ext uri="{BB962C8B-B14F-4D97-AF65-F5344CB8AC3E}">
        <p14:creationId xmlns:p14="http://schemas.microsoft.com/office/powerpoint/2010/main" val="273564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7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mute="1">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82F5-3553-4D90-9557-74990F0E079A}"/>
              </a:ext>
            </a:extLst>
          </p:cNvPr>
          <p:cNvSpPr>
            <a:spLocks noGrp="1"/>
          </p:cNvSpPr>
          <p:nvPr>
            <p:ph type="title"/>
          </p:nvPr>
        </p:nvSpPr>
        <p:spPr>
          <a:xfrm>
            <a:off x="5594466" y="-92894"/>
            <a:ext cx="6464360" cy="1026594"/>
          </a:xfrm>
        </p:spPr>
        <p:txBody>
          <a:bodyPr vert="horz" lIns="91440" tIns="45720" rIns="91440" bIns="45720" rtlCol="0" anchor="b">
            <a:noAutofit/>
          </a:bodyPr>
          <a:lstStyle/>
          <a:p>
            <a:pPr algn="r"/>
            <a:r>
              <a:rPr lang="en-US" b="1" dirty="0"/>
              <a:t>Jan Švankmajer</a:t>
            </a:r>
            <a:endParaRPr lang="en-US" dirty="0"/>
          </a:p>
        </p:txBody>
      </p:sp>
      <p:pic>
        <p:nvPicPr>
          <p:cNvPr id="1026" name="Picture 2" descr="Image result for dimensions in dialogue">
            <a:extLst>
              <a:ext uri="{FF2B5EF4-FFF2-40B4-BE49-F238E27FC236}">
                <a16:creationId xmlns:a16="http://schemas.microsoft.com/office/drawing/2014/main" id="{4D3075B8-11CC-4D9F-BF02-60D8C7130D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07"/>
          <a:stretch/>
        </p:blipFill>
        <p:spPr bwMode="auto">
          <a:xfrm>
            <a:off x="332680" y="-1"/>
            <a:ext cx="5062280" cy="3429000"/>
          </a:xfrm>
          <a:custGeom>
            <a:avLst/>
            <a:gdLst>
              <a:gd name="connsiteX0" fmla="*/ 509916 w 5062280"/>
              <a:gd name="connsiteY0" fmla="*/ 0 h 3429000"/>
              <a:gd name="connsiteX1" fmla="*/ 5062280 w 5062280"/>
              <a:gd name="connsiteY1" fmla="*/ 0 h 3429000"/>
              <a:gd name="connsiteX2" fmla="*/ 5062280 w 5062280"/>
              <a:gd name="connsiteY2" fmla="*/ 21851 h 3429000"/>
              <a:gd name="connsiteX3" fmla="*/ 4549416 w 5062280"/>
              <a:gd name="connsiteY3" fmla="*/ 3429000 h 3429000"/>
              <a:gd name="connsiteX4" fmla="*/ 0 w 5062280"/>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280" h="3429000">
                <a:moveTo>
                  <a:pt x="509916" y="0"/>
                </a:moveTo>
                <a:lnTo>
                  <a:pt x="5062280" y="0"/>
                </a:lnTo>
                <a:lnTo>
                  <a:pt x="5062280" y="21851"/>
                </a:lnTo>
                <a:lnTo>
                  <a:pt x="4549416" y="3429000"/>
                </a:lnTo>
                <a:lnTo>
                  <a:pt x="0" y="3429000"/>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Image result for darkness light darkness">
            <a:extLst>
              <a:ext uri="{FF2B5EF4-FFF2-40B4-BE49-F238E27FC236}">
                <a16:creationId xmlns:a16="http://schemas.microsoft.com/office/drawing/2014/main" id="{4C178CF3-6DD1-4107-A2D5-D8F5E59D7F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312" r="-2" b="3174"/>
          <a:stretch/>
        </p:blipFill>
        <p:spPr bwMode="auto">
          <a:xfrm>
            <a:off x="20" y="3428999"/>
            <a:ext cx="4882076" cy="3429001"/>
          </a:xfrm>
          <a:custGeom>
            <a:avLst/>
            <a:gdLst>
              <a:gd name="connsiteX0" fmla="*/ 332680 w 4882096"/>
              <a:gd name="connsiteY0" fmla="*/ 0 h 3429001"/>
              <a:gd name="connsiteX1" fmla="*/ 4882096 w 4882096"/>
              <a:gd name="connsiteY1" fmla="*/ 0 h 3429001"/>
              <a:gd name="connsiteX2" fmla="*/ 4365943 w 4882096"/>
              <a:gd name="connsiteY2" fmla="*/ 3429001 h 3429001"/>
              <a:gd name="connsiteX3" fmla="*/ 0 w 4882096"/>
              <a:gd name="connsiteY3" fmla="*/ 3429001 h 3429001"/>
              <a:gd name="connsiteX4" fmla="*/ 0 w 488209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096" h="3429001">
                <a:moveTo>
                  <a:pt x="332680" y="0"/>
                </a:moveTo>
                <a:lnTo>
                  <a:pt x="4882096" y="0"/>
                </a:lnTo>
                <a:lnTo>
                  <a:pt x="4365943" y="3429001"/>
                </a:lnTo>
                <a:lnTo>
                  <a:pt x="0" y="3429001"/>
                </a:lnTo>
                <a:lnTo>
                  <a:pt x="0" y="2237155"/>
                </a:lnTo>
                <a:close/>
              </a:path>
            </a:pathLst>
          </a:cu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1A8F2DB-BCB5-41D5-B565-B79D62E88BBB}"/>
              </a:ext>
            </a:extLst>
          </p:cNvPr>
          <p:cNvSpPr/>
          <p:nvPr/>
        </p:nvSpPr>
        <p:spPr>
          <a:xfrm>
            <a:off x="4470902" y="6053270"/>
            <a:ext cx="3707898" cy="646331"/>
          </a:xfrm>
          <a:prstGeom prst="rect">
            <a:avLst/>
          </a:prstGeom>
        </p:spPr>
        <p:txBody>
          <a:bodyPr wrap="square">
            <a:spAutoFit/>
          </a:bodyPr>
          <a:lstStyle/>
          <a:p>
            <a:pPr>
              <a:spcAft>
                <a:spcPts val="600"/>
              </a:spcAft>
            </a:pPr>
            <a:r>
              <a:rPr lang="en-GB" dirty="0">
                <a:hlinkClick r:id="rId4"/>
              </a:rPr>
              <a:t>https://www.youtube.com/watch?v=1THMc9g5SaU</a:t>
            </a:r>
            <a:endParaRPr lang="en-GB" dirty="0"/>
          </a:p>
        </p:txBody>
      </p:sp>
      <p:sp>
        <p:nvSpPr>
          <p:cNvPr id="5" name="Rectangle 4">
            <a:extLst>
              <a:ext uri="{FF2B5EF4-FFF2-40B4-BE49-F238E27FC236}">
                <a16:creationId xmlns:a16="http://schemas.microsoft.com/office/drawing/2014/main" id="{9C4B5423-BDBB-4EA0-89F6-E0372BAD4B97}"/>
              </a:ext>
            </a:extLst>
          </p:cNvPr>
          <p:cNvSpPr/>
          <p:nvPr/>
        </p:nvSpPr>
        <p:spPr>
          <a:xfrm>
            <a:off x="5278794" y="1171061"/>
            <a:ext cx="3707898" cy="669931"/>
          </a:xfrm>
          <a:prstGeom prst="rect">
            <a:avLst/>
          </a:prstGeom>
        </p:spPr>
        <p:txBody>
          <a:bodyPr wrap="square">
            <a:spAutoFit/>
          </a:bodyPr>
          <a:lstStyle/>
          <a:p>
            <a:pPr>
              <a:spcAft>
                <a:spcPts val="600"/>
              </a:spcAft>
            </a:pPr>
            <a:r>
              <a:rPr lang="en-GB" dirty="0">
                <a:hlinkClick r:id="rId5"/>
              </a:rPr>
              <a:t>https://www.youtube.com/watch?v=L-gGpWpra-g</a:t>
            </a:r>
            <a:endParaRPr lang="en-GB" dirty="0"/>
          </a:p>
        </p:txBody>
      </p:sp>
      <p:sp>
        <p:nvSpPr>
          <p:cNvPr id="6" name="TextBox 5">
            <a:extLst>
              <a:ext uri="{FF2B5EF4-FFF2-40B4-BE49-F238E27FC236}">
                <a16:creationId xmlns:a16="http://schemas.microsoft.com/office/drawing/2014/main" id="{938BF4B6-4317-4DA7-A8BA-4F5A9ABA64C0}"/>
              </a:ext>
            </a:extLst>
          </p:cNvPr>
          <p:cNvSpPr txBox="1"/>
          <p:nvPr/>
        </p:nvSpPr>
        <p:spPr>
          <a:xfrm>
            <a:off x="5278794" y="871374"/>
            <a:ext cx="4015922" cy="369332"/>
          </a:xfrm>
          <a:prstGeom prst="rect">
            <a:avLst/>
          </a:prstGeom>
          <a:noFill/>
        </p:spPr>
        <p:txBody>
          <a:bodyPr wrap="square" rtlCol="0">
            <a:spAutoFit/>
          </a:bodyPr>
          <a:lstStyle/>
          <a:p>
            <a:pPr>
              <a:spcAft>
                <a:spcPts val="600"/>
              </a:spcAft>
            </a:pPr>
            <a:r>
              <a:rPr lang="en-GB" dirty="0"/>
              <a:t>Dimensions of Dialogue</a:t>
            </a:r>
          </a:p>
        </p:txBody>
      </p:sp>
      <p:sp>
        <p:nvSpPr>
          <p:cNvPr id="7" name="TextBox 6">
            <a:extLst>
              <a:ext uri="{FF2B5EF4-FFF2-40B4-BE49-F238E27FC236}">
                <a16:creationId xmlns:a16="http://schemas.microsoft.com/office/drawing/2014/main" id="{219EA1DD-D041-4BA3-B6FA-8FCA890BDAF7}"/>
              </a:ext>
            </a:extLst>
          </p:cNvPr>
          <p:cNvSpPr txBox="1"/>
          <p:nvPr/>
        </p:nvSpPr>
        <p:spPr>
          <a:xfrm>
            <a:off x="4722050" y="5733413"/>
            <a:ext cx="4104596" cy="369332"/>
          </a:xfrm>
          <a:prstGeom prst="rect">
            <a:avLst/>
          </a:prstGeom>
          <a:noFill/>
        </p:spPr>
        <p:txBody>
          <a:bodyPr wrap="square" rtlCol="0">
            <a:spAutoFit/>
          </a:bodyPr>
          <a:lstStyle/>
          <a:p>
            <a:r>
              <a:rPr lang="en-GB" dirty="0"/>
              <a:t>Darkness, Light, Darkness </a:t>
            </a:r>
          </a:p>
        </p:txBody>
      </p:sp>
      <p:sp>
        <p:nvSpPr>
          <p:cNvPr id="8" name="TextBox 7">
            <a:extLst>
              <a:ext uri="{FF2B5EF4-FFF2-40B4-BE49-F238E27FC236}">
                <a16:creationId xmlns:a16="http://schemas.microsoft.com/office/drawing/2014/main" id="{3987C4BE-77A3-42F9-AA25-CACEF2EB78AA}"/>
              </a:ext>
            </a:extLst>
          </p:cNvPr>
          <p:cNvSpPr txBox="1"/>
          <p:nvPr/>
        </p:nvSpPr>
        <p:spPr>
          <a:xfrm>
            <a:off x="5278794" y="2757931"/>
            <a:ext cx="6464360" cy="1938992"/>
          </a:xfrm>
          <a:prstGeom prst="rect">
            <a:avLst/>
          </a:prstGeom>
          <a:noFill/>
        </p:spPr>
        <p:txBody>
          <a:bodyPr wrap="square" rtlCol="0">
            <a:spAutoFit/>
          </a:bodyPr>
          <a:lstStyle/>
          <a:p>
            <a:r>
              <a:rPr lang="en-GB" sz="2400" dirty="0"/>
              <a:t>Svankmajer is one of those animators that is able to capture the human figure to only destroy that relatability to force the uncanny to be pushed out with or without the viewers permission.</a:t>
            </a:r>
          </a:p>
        </p:txBody>
      </p:sp>
    </p:spTree>
    <p:extLst>
      <p:ext uri="{BB962C8B-B14F-4D97-AF65-F5344CB8AC3E}">
        <p14:creationId xmlns:p14="http://schemas.microsoft.com/office/powerpoint/2010/main" val="2697344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E56E-5FAB-453A-8853-4306556AC7F3}"/>
              </a:ext>
            </a:extLst>
          </p:cNvPr>
          <p:cNvSpPr>
            <a:spLocks noGrp="1"/>
          </p:cNvSpPr>
          <p:nvPr>
            <p:ph type="title"/>
          </p:nvPr>
        </p:nvSpPr>
        <p:spPr>
          <a:xfrm>
            <a:off x="1069847" y="-133065"/>
            <a:ext cx="4730451" cy="1637730"/>
          </a:xfrm>
        </p:spPr>
        <p:txBody>
          <a:bodyPr>
            <a:normAutofit/>
          </a:bodyPr>
          <a:lstStyle/>
          <a:p>
            <a:r>
              <a:rPr lang="en-GB" sz="4400" dirty="0"/>
              <a:t>Quay Brothers </a:t>
            </a:r>
          </a:p>
        </p:txBody>
      </p:sp>
      <p:sp>
        <p:nvSpPr>
          <p:cNvPr id="3" name="Content Placeholder 2">
            <a:extLst>
              <a:ext uri="{FF2B5EF4-FFF2-40B4-BE49-F238E27FC236}">
                <a16:creationId xmlns:a16="http://schemas.microsoft.com/office/drawing/2014/main" id="{DDE21A78-2762-4C10-AF6E-C5E9DC4449B9}"/>
              </a:ext>
            </a:extLst>
          </p:cNvPr>
          <p:cNvSpPr>
            <a:spLocks noGrp="1"/>
          </p:cNvSpPr>
          <p:nvPr>
            <p:ph idx="1"/>
          </p:nvPr>
        </p:nvSpPr>
        <p:spPr>
          <a:xfrm>
            <a:off x="0" y="1098151"/>
            <a:ext cx="5800298" cy="578249"/>
          </a:xfrm>
        </p:spPr>
        <p:txBody>
          <a:bodyPr>
            <a:normAutofit/>
          </a:bodyPr>
          <a:lstStyle/>
          <a:p>
            <a:pPr marL="0" indent="0">
              <a:buNone/>
            </a:pPr>
            <a:r>
              <a:rPr lang="en-GB" sz="1800" dirty="0">
                <a:hlinkClick r:id="rId2"/>
              </a:rPr>
              <a:t>https://www.youtube.com/watch?v=nW3dW4yMLfE</a:t>
            </a:r>
            <a:endParaRPr lang="en-GB" sz="1800" dirty="0"/>
          </a:p>
        </p:txBody>
      </p:sp>
      <p:pic>
        <p:nvPicPr>
          <p:cNvPr id="2050" name="Picture 2" descr="Image result for quay brothers street of crocodiles">
            <a:extLst>
              <a:ext uri="{FF2B5EF4-FFF2-40B4-BE49-F238E27FC236}">
                <a16:creationId xmlns:a16="http://schemas.microsoft.com/office/drawing/2014/main" id="{03793D1A-BB1B-428B-A4F4-EEDE78231C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98" r="17106"/>
          <a:stretch/>
        </p:blipFill>
        <p:spPr bwMode="auto">
          <a:xfrm>
            <a:off x="5913124" y="10"/>
            <a:ext cx="627887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72DEEA58-128B-46AA-9DF8-CE8556FA1D20}"/>
              </a:ext>
            </a:extLst>
          </p:cNvPr>
          <p:cNvSpPr txBox="1"/>
          <p:nvPr/>
        </p:nvSpPr>
        <p:spPr>
          <a:xfrm>
            <a:off x="370114" y="2155371"/>
            <a:ext cx="5430184" cy="3539430"/>
          </a:xfrm>
          <a:prstGeom prst="rect">
            <a:avLst/>
          </a:prstGeom>
          <a:noFill/>
        </p:spPr>
        <p:txBody>
          <a:bodyPr wrap="square" rtlCol="0">
            <a:spAutoFit/>
          </a:bodyPr>
          <a:lstStyle/>
          <a:p>
            <a:r>
              <a:rPr lang="en-GB" sz="2800" dirty="0"/>
              <a:t>The Quay Brothers through the act of music and lighting are able to really make there scenes off-putting.</a:t>
            </a:r>
            <a:br>
              <a:rPr lang="en-GB" sz="2800" dirty="0"/>
            </a:br>
            <a:r>
              <a:rPr lang="en-GB" sz="2800" dirty="0"/>
              <a:t>Like Svankmajer they’re able to take something typically normal to then be used to become uncanny and off-putting.  </a:t>
            </a:r>
          </a:p>
        </p:txBody>
      </p:sp>
    </p:spTree>
    <p:extLst>
      <p:ext uri="{BB962C8B-B14F-4D97-AF65-F5344CB8AC3E}">
        <p14:creationId xmlns:p14="http://schemas.microsoft.com/office/powerpoint/2010/main" val="3459608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otalTime>39</TotalTime>
  <Words>484</Words>
  <Application>Microsoft Office PowerPoint</Application>
  <PresentationFormat>Widescreen</PresentationFormat>
  <Paragraphs>25</Paragraphs>
  <Slides>10</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Rockwell</vt:lpstr>
      <vt:lpstr>Rockwell Condensed</vt:lpstr>
      <vt:lpstr>Wingdings</vt:lpstr>
      <vt:lpstr>Wood Type</vt:lpstr>
      <vt:lpstr>Field: Figurative Modelling</vt:lpstr>
      <vt:lpstr>Mark Making </vt:lpstr>
      <vt:lpstr>Sewing Arm and Foot</vt:lpstr>
      <vt:lpstr>Clay Head</vt:lpstr>
      <vt:lpstr>Clay Hand</vt:lpstr>
      <vt:lpstr>Slab and Slip Mug</vt:lpstr>
      <vt:lpstr>Final (Bringing Objects Together) </vt:lpstr>
      <vt:lpstr>Final Videos</vt:lpstr>
      <vt:lpstr>Jan Švankmajer</vt:lpstr>
      <vt:lpstr>Quay Brothers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Figurative Modelling</dc:title>
  <dc:creator>William Foster</dc:creator>
  <cp:lastModifiedBy>William Foster</cp:lastModifiedBy>
  <cp:revision>5</cp:revision>
  <dcterms:created xsi:type="dcterms:W3CDTF">2019-12-09T20:34:46Z</dcterms:created>
  <dcterms:modified xsi:type="dcterms:W3CDTF">2019-12-09T21:14:22Z</dcterms:modified>
</cp:coreProperties>
</file>