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4660"/>
  </p:normalViewPr>
  <p:slideViewPr>
    <p:cSldViewPr snapToGrid="0">
      <p:cViewPr varScale="1">
        <p:scale>
          <a:sx n="67" d="100"/>
          <a:sy n="67" d="100"/>
        </p:scale>
        <p:origin x="64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B2C660-4DB9-4B99-BDFA-81B33C15A92E}" type="datetimeFigureOut">
              <a:rPr lang="en-GB" smtClean="0"/>
              <a:t>04/10/2020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B6469B-96C1-4AB1-8D2A-B0EC33BCDD53}" type="slidenum">
              <a:rPr lang="en-GB" smtClean="0"/>
              <a:t>‹#›</a:t>
            </a:fld>
            <a:endParaRPr lang="en-GB"/>
          </a:p>
        </p:txBody>
      </p:sp>
    </p:spTree>
    <p:extLst>
      <p:ext uri="{BB962C8B-B14F-4D97-AF65-F5344CB8AC3E}">
        <p14:creationId xmlns:p14="http://schemas.microsoft.com/office/powerpoint/2010/main" val="703099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94B2C660-4DB9-4B99-BDFA-81B33C15A92E}" type="datetimeFigureOut">
              <a:rPr lang="en-GB" smtClean="0"/>
              <a:t>04/10/2020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B6469B-96C1-4AB1-8D2A-B0EC33BCDD53}" type="slidenum">
              <a:rPr lang="en-GB" smtClean="0"/>
              <a:t>‹#›</a:t>
            </a:fld>
            <a:endParaRPr lang="en-GB"/>
          </a:p>
        </p:txBody>
      </p:sp>
    </p:spTree>
    <p:extLst>
      <p:ext uri="{BB962C8B-B14F-4D97-AF65-F5344CB8AC3E}">
        <p14:creationId xmlns:p14="http://schemas.microsoft.com/office/powerpoint/2010/main" val="840148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B2C660-4DB9-4B99-BDFA-81B33C15A92E}" type="datetimeFigureOut">
              <a:rPr lang="en-GB" smtClean="0"/>
              <a:t>04/10/2020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B6469B-96C1-4AB1-8D2A-B0EC33BCDD53}" type="slidenum">
              <a:rPr lang="en-GB" smtClean="0"/>
              <a:t>‹#›</a:t>
            </a:fld>
            <a:endParaRPr lang="en-GB"/>
          </a:p>
        </p:txBody>
      </p:sp>
    </p:spTree>
    <p:extLst>
      <p:ext uri="{BB962C8B-B14F-4D97-AF65-F5344CB8AC3E}">
        <p14:creationId xmlns:p14="http://schemas.microsoft.com/office/powerpoint/2010/main" val="4021534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B2C660-4DB9-4B99-BDFA-81B33C15A92E}" type="datetimeFigureOut">
              <a:rPr lang="en-GB" smtClean="0"/>
              <a:t>04/10/2020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1B6469B-96C1-4AB1-8D2A-B0EC33BCDD53}" type="slidenum">
              <a:rPr lang="en-GB" smtClean="0"/>
              <a:t>‹#›</a:t>
            </a:fld>
            <a:endParaRPr lang="en-GB"/>
          </a:p>
        </p:txBody>
      </p:sp>
    </p:spTree>
    <p:extLst>
      <p:ext uri="{BB962C8B-B14F-4D97-AF65-F5344CB8AC3E}">
        <p14:creationId xmlns:p14="http://schemas.microsoft.com/office/powerpoint/2010/main" val="1439394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B2C660-4DB9-4B99-BDFA-81B33C15A92E}" type="datetimeFigureOut">
              <a:rPr lang="en-GB" smtClean="0"/>
              <a:t>04/10/2020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1B6469B-96C1-4AB1-8D2A-B0EC33BCDD53}" type="slidenum">
              <a:rPr lang="en-GB" smtClean="0"/>
              <a:t>‹#›</a:t>
            </a:fld>
            <a:endParaRPr lang="en-GB"/>
          </a:p>
        </p:txBody>
      </p:sp>
    </p:spTree>
    <p:extLst>
      <p:ext uri="{BB962C8B-B14F-4D97-AF65-F5344CB8AC3E}">
        <p14:creationId xmlns:p14="http://schemas.microsoft.com/office/powerpoint/2010/main" val="2882666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94B2C660-4DB9-4B99-BDFA-81B33C15A92E}" type="datetimeFigureOut">
              <a:rPr lang="en-GB" smtClean="0"/>
              <a:t>04/10/2020</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21B6469B-96C1-4AB1-8D2A-B0EC33BCDD53}" type="slidenum">
              <a:rPr lang="en-GB" smtClean="0"/>
              <a:t>‹#›</a:t>
            </a:fld>
            <a:endParaRPr lang="en-GB"/>
          </a:p>
        </p:txBody>
      </p:sp>
    </p:spTree>
    <p:extLst>
      <p:ext uri="{BB962C8B-B14F-4D97-AF65-F5344CB8AC3E}">
        <p14:creationId xmlns:p14="http://schemas.microsoft.com/office/powerpoint/2010/main" val="1236805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4B2C660-4DB9-4B99-BDFA-81B33C15A92E}" type="datetimeFigureOut">
              <a:rPr lang="en-GB" smtClean="0"/>
              <a:t>04/10/2020</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21B6469B-96C1-4AB1-8D2A-B0EC33BCDD53}" type="slidenum">
              <a:rPr lang="en-GB" smtClean="0"/>
              <a:t>‹#›</a:t>
            </a:fld>
            <a:endParaRPr lang="en-GB"/>
          </a:p>
        </p:txBody>
      </p:sp>
    </p:spTree>
    <p:extLst>
      <p:ext uri="{BB962C8B-B14F-4D97-AF65-F5344CB8AC3E}">
        <p14:creationId xmlns:p14="http://schemas.microsoft.com/office/powerpoint/2010/main" val="2154647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94B2C660-4DB9-4B99-BDFA-81B33C15A92E}" type="datetimeFigureOut">
              <a:rPr lang="en-GB" smtClean="0"/>
              <a:t>04/10/2020</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21B6469B-96C1-4AB1-8D2A-B0EC33BCDD53}" type="slidenum">
              <a:rPr lang="en-GB" smtClean="0"/>
              <a:t>‹#›</a:t>
            </a:fld>
            <a:endParaRPr lang="en-GB"/>
          </a:p>
        </p:txBody>
      </p:sp>
    </p:spTree>
    <p:extLst>
      <p:ext uri="{BB962C8B-B14F-4D97-AF65-F5344CB8AC3E}">
        <p14:creationId xmlns:p14="http://schemas.microsoft.com/office/powerpoint/2010/main" val="3391887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B2C660-4DB9-4B99-BDFA-81B33C15A92E}" type="datetimeFigureOut">
              <a:rPr lang="en-GB" smtClean="0"/>
              <a:t>04/10/2020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1B6469B-96C1-4AB1-8D2A-B0EC33BCDD53}" type="slidenum">
              <a:rPr lang="en-GB" smtClean="0"/>
              <a:t>‹#›</a:t>
            </a:fld>
            <a:endParaRPr lang="en-GB"/>
          </a:p>
        </p:txBody>
      </p:sp>
    </p:spTree>
    <p:extLst>
      <p:ext uri="{BB962C8B-B14F-4D97-AF65-F5344CB8AC3E}">
        <p14:creationId xmlns:p14="http://schemas.microsoft.com/office/powerpoint/2010/main" val="296388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B2C660-4DB9-4B99-BDFA-81B33C15A92E}" type="datetimeFigureOut">
              <a:rPr lang="en-GB" smtClean="0"/>
              <a:t>04/10/2020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1B6469B-96C1-4AB1-8D2A-B0EC33BCDD53}" type="slidenum">
              <a:rPr lang="en-GB" smtClean="0"/>
              <a:t>‹#›</a:t>
            </a:fld>
            <a:endParaRPr lang="en-GB"/>
          </a:p>
        </p:txBody>
      </p:sp>
    </p:spTree>
    <p:extLst>
      <p:ext uri="{BB962C8B-B14F-4D97-AF65-F5344CB8AC3E}">
        <p14:creationId xmlns:p14="http://schemas.microsoft.com/office/powerpoint/2010/main" val="3759263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4B2C660-4DB9-4B99-BDFA-81B33C15A92E}" type="datetimeFigureOut">
              <a:rPr lang="en-GB" smtClean="0"/>
              <a:t>04/10/2020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B6469B-96C1-4AB1-8D2A-B0EC33BCDD53}" type="slidenum">
              <a:rPr lang="en-GB" smtClean="0"/>
              <a:t>‹#›</a:t>
            </a:fld>
            <a:endParaRPr lang="en-GB"/>
          </a:p>
        </p:txBody>
      </p:sp>
    </p:spTree>
    <p:extLst>
      <p:ext uri="{BB962C8B-B14F-4D97-AF65-F5344CB8AC3E}">
        <p14:creationId xmlns:p14="http://schemas.microsoft.com/office/powerpoint/2010/main" val="721334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4B2C660-4DB9-4B99-BDFA-81B33C15A92E}" type="datetimeFigureOut">
              <a:rPr lang="en-GB" smtClean="0"/>
              <a:t>04/10/2020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B6469B-96C1-4AB1-8D2A-B0EC33BCDD53}"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54720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B2C660-4DB9-4B99-BDFA-81B33C15A92E}" type="datetimeFigureOut">
              <a:rPr lang="en-GB" smtClean="0"/>
              <a:t>04/10/2020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B6469B-96C1-4AB1-8D2A-B0EC33BCDD53}" type="slidenum">
              <a:rPr lang="en-GB" smtClean="0"/>
              <a:t>‹#›</a:t>
            </a:fld>
            <a:endParaRPr lang="en-GB"/>
          </a:p>
        </p:txBody>
      </p:sp>
    </p:spTree>
    <p:extLst>
      <p:ext uri="{BB962C8B-B14F-4D97-AF65-F5344CB8AC3E}">
        <p14:creationId xmlns:p14="http://schemas.microsoft.com/office/powerpoint/2010/main" val="8455460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4B2C660-4DB9-4B99-BDFA-81B33C15A92E}" type="datetimeFigureOut">
              <a:rPr lang="en-GB" smtClean="0"/>
              <a:t>04/10/2020</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B6469B-96C1-4AB1-8D2A-B0EC33BCDD53}" type="slidenum">
              <a:rPr lang="en-GB" smtClean="0"/>
              <a:t>‹#›</a:t>
            </a:fld>
            <a:endParaRPr lang="en-GB"/>
          </a:p>
        </p:txBody>
      </p:sp>
    </p:spTree>
    <p:extLst>
      <p:ext uri="{BB962C8B-B14F-4D97-AF65-F5344CB8AC3E}">
        <p14:creationId xmlns:p14="http://schemas.microsoft.com/office/powerpoint/2010/main" val="2165318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4B2C660-4DB9-4B99-BDFA-81B33C15A92E}" type="datetimeFigureOut">
              <a:rPr lang="en-GB" smtClean="0"/>
              <a:t>04/10/2020</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B6469B-96C1-4AB1-8D2A-B0EC33BCDD53}" type="slidenum">
              <a:rPr lang="en-GB" smtClean="0"/>
              <a:t>‹#›</a:t>
            </a:fld>
            <a:endParaRPr lang="en-GB"/>
          </a:p>
        </p:txBody>
      </p:sp>
    </p:spTree>
    <p:extLst>
      <p:ext uri="{BB962C8B-B14F-4D97-AF65-F5344CB8AC3E}">
        <p14:creationId xmlns:p14="http://schemas.microsoft.com/office/powerpoint/2010/main" val="18123298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B2C660-4DB9-4B99-BDFA-81B33C15A92E}" type="datetimeFigureOut">
              <a:rPr lang="en-GB" smtClean="0"/>
              <a:t>04/10/2020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B6469B-96C1-4AB1-8D2A-B0EC33BCDD53}" type="slidenum">
              <a:rPr lang="en-GB" smtClean="0"/>
              <a:t>‹#›</a:t>
            </a:fld>
            <a:endParaRPr lang="en-GB"/>
          </a:p>
        </p:txBody>
      </p:sp>
    </p:spTree>
    <p:extLst>
      <p:ext uri="{BB962C8B-B14F-4D97-AF65-F5344CB8AC3E}">
        <p14:creationId xmlns:p14="http://schemas.microsoft.com/office/powerpoint/2010/main" val="3692054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B2C660-4DB9-4B99-BDFA-81B33C15A92E}" type="datetimeFigureOut">
              <a:rPr lang="en-GB" smtClean="0"/>
              <a:t>04/10/2020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B6469B-96C1-4AB1-8D2A-B0EC33BCDD53}" type="slidenum">
              <a:rPr lang="en-GB" smtClean="0"/>
              <a:t>‹#›</a:t>
            </a:fld>
            <a:endParaRPr lang="en-GB"/>
          </a:p>
        </p:txBody>
      </p:sp>
    </p:spTree>
    <p:extLst>
      <p:ext uri="{BB962C8B-B14F-4D97-AF65-F5344CB8AC3E}">
        <p14:creationId xmlns:p14="http://schemas.microsoft.com/office/powerpoint/2010/main" val="1104318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4B2C660-4DB9-4B99-BDFA-81B33C15A92E}" type="datetimeFigureOut">
              <a:rPr lang="en-GB" smtClean="0"/>
              <a:t>04/10/2020</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1B6469B-96C1-4AB1-8D2A-B0EC33BCDD53}" type="slidenum">
              <a:rPr lang="en-GB" smtClean="0"/>
              <a:t>‹#›</a:t>
            </a:fld>
            <a:endParaRPr lang="en-GB"/>
          </a:p>
        </p:txBody>
      </p:sp>
    </p:spTree>
    <p:extLst>
      <p:ext uri="{BB962C8B-B14F-4D97-AF65-F5344CB8AC3E}">
        <p14:creationId xmlns:p14="http://schemas.microsoft.com/office/powerpoint/2010/main" val="365140357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1395A-10C2-4DAD-9F55-99CA1753A687}"/>
              </a:ext>
            </a:extLst>
          </p:cNvPr>
          <p:cNvSpPr>
            <a:spLocks noGrp="1"/>
          </p:cNvSpPr>
          <p:nvPr>
            <p:ph type="ctrTitle"/>
          </p:nvPr>
        </p:nvSpPr>
        <p:spPr>
          <a:xfrm>
            <a:off x="3045368" y="2043663"/>
            <a:ext cx="6105194" cy="2031055"/>
          </a:xfrm>
        </p:spPr>
        <p:txBody>
          <a:bodyPr>
            <a:normAutofit fontScale="90000"/>
          </a:bodyPr>
          <a:lstStyle/>
          <a:p>
            <a:r>
              <a:rPr lang="en-GB" sz="6600" b="1" dirty="0">
                <a:effectLst/>
                <a:ea typeface="Calibri" panose="020F0502020204030204" pitchFamily="34" charset="0"/>
                <a:cs typeface="Times New Roman" panose="02020603050405020304" pitchFamily="18" charset="0"/>
              </a:rPr>
              <a:t>Self-Led Project</a:t>
            </a:r>
            <a:endParaRPr lang="en-GB" sz="41300" dirty="0">
              <a:solidFill>
                <a:srgbClr val="FFFFFF"/>
              </a:solidFill>
            </a:endParaRPr>
          </a:p>
        </p:txBody>
      </p:sp>
      <p:sp>
        <p:nvSpPr>
          <p:cNvPr id="3" name="Subtitle 2">
            <a:extLst>
              <a:ext uri="{FF2B5EF4-FFF2-40B4-BE49-F238E27FC236}">
                <a16:creationId xmlns:a16="http://schemas.microsoft.com/office/drawing/2014/main" id="{045FE2A1-A72E-4ED3-97F4-856C3B866893}"/>
              </a:ext>
            </a:extLst>
          </p:cNvPr>
          <p:cNvSpPr>
            <a:spLocks noGrp="1"/>
          </p:cNvSpPr>
          <p:nvPr>
            <p:ph type="subTitle" idx="1"/>
          </p:nvPr>
        </p:nvSpPr>
        <p:spPr>
          <a:xfrm>
            <a:off x="3045368" y="4074718"/>
            <a:ext cx="6105194" cy="682079"/>
          </a:xfrm>
        </p:spPr>
        <p:txBody>
          <a:bodyPr>
            <a:normAutofit/>
          </a:bodyPr>
          <a:lstStyle/>
          <a:p>
            <a:r>
              <a:rPr lang="en-GB" dirty="0">
                <a:solidFill>
                  <a:srgbClr val="FFFFFF"/>
                </a:solidFill>
                <a:latin typeface="+mn-lt"/>
              </a:rPr>
              <a:t>William Foster</a:t>
            </a:r>
          </a:p>
        </p:txBody>
      </p:sp>
    </p:spTree>
    <p:extLst>
      <p:ext uri="{BB962C8B-B14F-4D97-AF65-F5344CB8AC3E}">
        <p14:creationId xmlns:p14="http://schemas.microsoft.com/office/powerpoint/2010/main" val="988346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3BD6D-23AB-44ED-BFF5-03F40023F17A}"/>
              </a:ext>
            </a:extLst>
          </p:cNvPr>
          <p:cNvSpPr>
            <a:spLocks noGrp="1"/>
          </p:cNvSpPr>
          <p:nvPr>
            <p:ph type="title"/>
          </p:nvPr>
        </p:nvSpPr>
        <p:spPr>
          <a:xfrm>
            <a:off x="3838575" y="338418"/>
            <a:ext cx="4278684" cy="776007"/>
          </a:xfrm>
        </p:spPr>
        <p:txBody>
          <a:bodyPr/>
          <a:lstStyle/>
          <a:p>
            <a:pPr algn="ctr"/>
            <a:r>
              <a:rPr lang="en-GB" dirty="0"/>
              <a:t>Horror Monsters </a:t>
            </a:r>
          </a:p>
        </p:txBody>
      </p:sp>
      <p:sp>
        <p:nvSpPr>
          <p:cNvPr id="5" name="Content Placeholder 4">
            <a:extLst>
              <a:ext uri="{FF2B5EF4-FFF2-40B4-BE49-F238E27FC236}">
                <a16:creationId xmlns:a16="http://schemas.microsoft.com/office/drawing/2014/main" id="{13CD4066-DF9E-4562-8C92-DE370D11D644}"/>
              </a:ext>
            </a:extLst>
          </p:cNvPr>
          <p:cNvSpPr>
            <a:spLocks noGrp="1"/>
          </p:cNvSpPr>
          <p:nvPr>
            <p:ph idx="1"/>
          </p:nvPr>
        </p:nvSpPr>
        <p:spPr/>
        <p:txBody>
          <a:bodyPr/>
          <a:lstStyle/>
          <a:p>
            <a:pPr marL="0" indent="0">
              <a:buNone/>
            </a:pPr>
            <a:r>
              <a:rPr lang="en-GB" dirty="0">
                <a:latin typeface="+mn-lt"/>
              </a:rPr>
              <a:t>I want to be able to create monster designs that would then be used within short animated </a:t>
            </a:r>
            <a:r>
              <a:rPr lang="en-GB" dirty="0" err="1">
                <a:latin typeface="+mn-lt"/>
              </a:rPr>
              <a:t>storys</a:t>
            </a:r>
            <a:r>
              <a:rPr lang="en-GB" dirty="0">
                <a:latin typeface="+mn-lt"/>
              </a:rPr>
              <a:t> ether in 2D or 3D.</a:t>
            </a:r>
            <a:br>
              <a:rPr lang="en-GB" dirty="0">
                <a:latin typeface="+mn-lt"/>
              </a:rPr>
            </a:br>
            <a:endParaRPr lang="en-GB" dirty="0">
              <a:latin typeface="+mn-lt"/>
            </a:endParaRPr>
          </a:p>
          <a:p>
            <a:pPr marL="0" indent="0">
              <a:buNone/>
            </a:pPr>
            <a:r>
              <a:rPr lang="en-GB" dirty="0">
                <a:latin typeface="+mn-lt"/>
              </a:rPr>
              <a:t>Due to my love for horror and animation I wanted to merge these together to test my knowledge in both subjects. </a:t>
            </a:r>
            <a:br>
              <a:rPr lang="en-GB" dirty="0">
                <a:latin typeface="+mn-lt"/>
              </a:rPr>
            </a:br>
            <a:r>
              <a:rPr lang="en-GB" dirty="0">
                <a:latin typeface="+mn-lt"/>
              </a:rPr>
              <a:t>With my past work I noticed a relation to my Character designs leaning towards monster than man which I wanted to press further into and create even more bizarre and creepy designs.</a:t>
            </a:r>
            <a:br>
              <a:rPr lang="en-GB" dirty="0">
                <a:latin typeface="+mn-lt"/>
              </a:rPr>
            </a:br>
            <a:r>
              <a:rPr lang="en-GB" dirty="0">
                <a:latin typeface="+mn-lt"/>
              </a:rPr>
              <a:t>I also wanted to explore my storyboarding skills since during the double act work I </a:t>
            </a:r>
            <a:r>
              <a:rPr lang="en-GB" b="0" i="0" dirty="0">
                <a:effectLst/>
                <a:latin typeface="+mn-lt"/>
              </a:rPr>
              <a:t>thoroughly enjoyed creating a story and feel that exploring that even deeper with horror as my focus will be really enjoyable to try out. </a:t>
            </a:r>
            <a:endParaRPr lang="en-GB" dirty="0">
              <a:latin typeface="+mn-lt"/>
            </a:endParaRPr>
          </a:p>
        </p:txBody>
      </p:sp>
    </p:spTree>
    <p:extLst>
      <p:ext uri="{BB962C8B-B14F-4D97-AF65-F5344CB8AC3E}">
        <p14:creationId xmlns:p14="http://schemas.microsoft.com/office/powerpoint/2010/main" val="3867808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17348-B4DB-4F01-BB34-1074F3BBB5B6}"/>
              </a:ext>
            </a:extLst>
          </p:cNvPr>
          <p:cNvSpPr>
            <a:spLocks noGrp="1"/>
          </p:cNvSpPr>
          <p:nvPr>
            <p:ph type="title"/>
          </p:nvPr>
        </p:nvSpPr>
        <p:spPr/>
        <p:txBody>
          <a:bodyPr/>
          <a:lstStyle/>
          <a:p>
            <a:r>
              <a:rPr lang="en-GB" dirty="0"/>
              <a:t>What is a monster?</a:t>
            </a:r>
          </a:p>
        </p:txBody>
      </p:sp>
      <p:sp>
        <p:nvSpPr>
          <p:cNvPr id="3" name="Content Placeholder 2">
            <a:extLst>
              <a:ext uri="{FF2B5EF4-FFF2-40B4-BE49-F238E27FC236}">
                <a16:creationId xmlns:a16="http://schemas.microsoft.com/office/drawing/2014/main" id="{2D485C05-919B-4909-836A-9E8D52FCAF43}"/>
              </a:ext>
            </a:extLst>
          </p:cNvPr>
          <p:cNvSpPr>
            <a:spLocks noGrp="1"/>
          </p:cNvSpPr>
          <p:nvPr>
            <p:ph idx="1"/>
          </p:nvPr>
        </p:nvSpPr>
        <p:spPr>
          <a:xfrm>
            <a:off x="457200" y="1285876"/>
            <a:ext cx="9592653" cy="4962524"/>
          </a:xfrm>
        </p:spPr>
        <p:txBody>
          <a:bodyPr/>
          <a:lstStyle/>
          <a:p>
            <a:pPr marL="0" indent="0">
              <a:buNone/>
            </a:pPr>
            <a:r>
              <a:rPr lang="en-GB" dirty="0"/>
              <a:t>Noun</a:t>
            </a:r>
          </a:p>
          <a:p>
            <a:pPr marL="457200" indent="-457200">
              <a:buAutoNum type="arabicPeriod"/>
            </a:pPr>
            <a:r>
              <a:rPr lang="en-GB" sz="2400" dirty="0"/>
              <a:t>A legendary animal combining features of animal and human form or having the forms of various animals in combination.</a:t>
            </a:r>
          </a:p>
          <a:p>
            <a:pPr marL="457200" indent="-457200">
              <a:buAutoNum type="arabicPeriod"/>
            </a:pPr>
            <a:r>
              <a:rPr lang="en-GB" sz="2400" dirty="0"/>
              <a:t>Any creature so ugly or monstrous as to frighten people. </a:t>
            </a:r>
          </a:p>
          <a:p>
            <a:pPr marL="457200" indent="-457200">
              <a:buAutoNum type="arabicPeriod"/>
            </a:pPr>
            <a:r>
              <a:rPr lang="en-GB" sz="2400" dirty="0"/>
              <a:t>Any animal or human grotesquely deviating from the normal shape, behaviour or character. </a:t>
            </a:r>
          </a:p>
          <a:p>
            <a:pPr marL="457200" indent="-457200">
              <a:buAutoNum type="arabicPeriod"/>
            </a:pPr>
            <a:r>
              <a:rPr lang="en-GB" sz="2400" dirty="0"/>
              <a:t>A person who excites horror by wickedness, cruelty, etc</a:t>
            </a:r>
          </a:p>
          <a:p>
            <a:pPr marL="457200" indent="-457200">
              <a:buAutoNum type="arabicPeriod"/>
            </a:pPr>
            <a:r>
              <a:rPr lang="en-GB" sz="2400" dirty="0"/>
              <a:t>Any animal or thing huge in size. </a:t>
            </a:r>
          </a:p>
        </p:txBody>
      </p:sp>
    </p:spTree>
    <p:extLst>
      <p:ext uri="{BB962C8B-B14F-4D97-AF65-F5344CB8AC3E}">
        <p14:creationId xmlns:p14="http://schemas.microsoft.com/office/powerpoint/2010/main" val="1888728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5B39C-625E-461E-8F25-B9E0266A11DB}"/>
              </a:ext>
            </a:extLst>
          </p:cNvPr>
          <p:cNvSpPr>
            <a:spLocks noGrp="1"/>
          </p:cNvSpPr>
          <p:nvPr>
            <p:ph type="title"/>
          </p:nvPr>
        </p:nvSpPr>
        <p:spPr>
          <a:xfrm>
            <a:off x="171451" y="452718"/>
            <a:ext cx="9879384" cy="1400530"/>
          </a:xfrm>
        </p:spPr>
        <p:txBody>
          <a:bodyPr/>
          <a:lstStyle/>
          <a:p>
            <a:r>
              <a:rPr lang="en-GB" dirty="0"/>
              <a:t>What I think Makes something scary?</a:t>
            </a:r>
          </a:p>
        </p:txBody>
      </p:sp>
      <p:sp>
        <p:nvSpPr>
          <p:cNvPr id="3" name="Content Placeholder 2">
            <a:extLst>
              <a:ext uri="{FF2B5EF4-FFF2-40B4-BE49-F238E27FC236}">
                <a16:creationId xmlns:a16="http://schemas.microsoft.com/office/drawing/2014/main" id="{EE5031DE-31B7-463C-9E52-678411C4DFBE}"/>
              </a:ext>
            </a:extLst>
          </p:cNvPr>
          <p:cNvSpPr>
            <a:spLocks noGrp="1"/>
          </p:cNvSpPr>
          <p:nvPr>
            <p:ph idx="1"/>
          </p:nvPr>
        </p:nvSpPr>
        <p:spPr>
          <a:xfrm>
            <a:off x="276226" y="1685926"/>
            <a:ext cx="11630024" cy="4562474"/>
          </a:xfrm>
        </p:spPr>
        <p:txBody>
          <a:bodyPr>
            <a:normAutofit lnSpcReduction="10000"/>
          </a:bodyPr>
          <a:lstStyle/>
          <a:p>
            <a:pPr marL="0" indent="0">
              <a:buNone/>
            </a:pPr>
            <a:r>
              <a:rPr lang="en-GB" dirty="0"/>
              <a:t>The main factor that makes something truly scary and monstrous is taking something normal and making it unnatural. This can be extending features or removing parts to make them less human. Or taking something unnatural and bringing it into the real world.</a:t>
            </a:r>
          </a:p>
          <a:p>
            <a:pPr marL="0" indent="0">
              <a:buNone/>
            </a:pPr>
            <a:br>
              <a:rPr lang="en-GB" dirty="0"/>
            </a:br>
            <a:r>
              <a:rPr lang="en-GB" dirty="0"/>
              <a:t>The reason for something to scare someone is keeping things within the realm of reality but keeping things within a realm of the unknown.</a:t>
            </a:r>
          </a:p>
          <a:p>
            <a:pPr marL="0" indent="0">
              <a:buNone/>
            </a:pPr>
            <a:br>
              <a:rPr lang="en-GB" dirty="0"/>
            </a:br>
            <a:r>
              <a:rPr lang="en-GB" dirty="0"/>
              <a:t>The reason for this is that if something horrible happens to someone we empathise and feel that we’d be scared if that happened to us. </a:t>
            </a:r>
          </a:p>
          <a:p>
            <a:pPr marL="0" indent="0">
              <a:buNone/>
            </a:pPr>
            <a:br>
              <a:rPr lang="en-GB" dirty="0"/>
            </a:br>
            <a:r>
              <a:rPr lang="en-GB" dirty="0"/>
              <a:t>One thing to watch out for is if we learn or know to much about what is after us they wont become scary anymore. </a:t>
            </a:r>
          </a:p>
          <a:p>
            <a:pPr marL="0" indent="0">
              <a:buNone/>
            </a:pPr>
            <a:r>
              <a:rPr lang="en-GB" dirty="0"/>
              <a:t>Many horror films fail with doing this through over explaining the monster or they make sequels that makes the monster more prominent. </a:t>
            </a:r>
          </a:p>
        </p:txBody>
      </p:sp>
    </p:spTree>
    <p:extLst>
      <p:ext uri="{BB962C8B-B14F-4D97-AF65-F5344CB8AC3E}">
        <p14:creationId xmlns:p14="http://schemas.microsoft.com/office/powerpoint/2010/main" val="3453381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094B-B68B-4BEA-B7D8-4A86C500E554}"/>
              </a:ext>
            </a:extLst>
          </p:cNvPr>
          <p:cNvSpPr>
            <a:spLocks noGrp="1"/>
          </p:cNvSpPr>
          <p:nvPr>
            <p:ph type="title"/>
          </p:nvPr>
        </p:nvSpPr>
        <p:spPr>
          <a:xfrm>
            <a:off x="3246435" y="366993"/>
            <a:ext cx="6535739" cy="842682"/>
          </a:xfrm>
        </p:spPr>
        <p:txBody>
          <a:bodyPr/>
          <a:lstStyle/>
          <a:p>
            <a:r>
              <a:rPr lang="en-GB" dirty="0"/>
              <a:t>Paranormal Horror 1/3</a:t>
            </a:r>
          </a:p>
        </p:txBody>
      </p:sp>
      <p:sp>
        <p:nvSpPr>
          <p:cNvPr id="3" name="Content Placeholder 2">
            <a:extLst>
              <a:ext uri="{FF2B5EF4-FFF2-40B4-BE49-F238E27FC236}">
                <a16:creationId xmlns:a16="http://schemas.microsoft.com/office/drawing/2014/main" id="{B07D974A-F3FB-4BCF-8D5A-0F5481F43527}"/>
              </a:ext>
            </a:extLst>
          </p:cNvPr>
          <p:cNvSpPr>
            <a:spLocks noGrp="1"/>
          </p:cNvSpPr>
          <p:nvPr>
            <p:ph idx="1"/>
          </p:nvPr>
        </p:nvSpPr>
        <p:spPr>
          <a:xfrm>
            <a:off x="265109" y="1209675"/>
            <a:ext cx="4390230" cy="5648325"/>
          </a:xfrm>
        </p:spPr>
        <p:txBody>
          <a:bodyPr/>
          <a:lstStyle/>
          <a:p>
            <a:pPr marL="0" indent="0">
              <a:buNone/>
            </a:pPr>
            <a:r>
              <a:rPr lang="en-GB" dirty="0"/>
              <a:t>Film references:</a:t>
            </a:r>
          </a:p>
          <a:p>
            <a:pPr>
              <a:buFont typeface="Wingdings" panose="05000000000000000000" pitchFamily="2" charset="2"/>
              <a:buChar char="§"/>
            </a:pPr>
            <a:r>
              <a:rPr lang="en-GB" dirty="0"/>
              <a:t>Poltergeist</a:t>
            </a:r>
          </a:p>
          <a:p>
            <a:pPr>
              <a:buFont typeface="Wingdings" panose="05000000000000000000" pitchFamily="2" charset="2"/>
              <a:buChar char="§"/>
            </a:pPr>
            <a:r>
              <a:rPr lang="en-GB" dirty="0"/>
              <a:t>The Ring </a:t>
            </a:r>
          </a:p>
          <a:p>
            <a:pPr>
              <a:buFont typeface="Wingdings" panose="05000000000000000000" pitchFamily="2" charset="2"/>
              <a:buChar char="§"/>
            </a:pPr>
            <a:r>
              <a:rPr lang="en-GB" dirty="0"/>
              <a:t>The Exorcist</a:t>
            </a:r>
          </a:p>
          <a:p>
            <a:pPr>
              <a:buFont typeface="Wingdings" panose="05000000000000000000" pitchFamily="2" charset="2"/>
              <a:buChar char="§"/>
            </a:pPr>
            <a:r>
              <a:rPr lang="en-GB" dirty="0"/>
              <a:t>The Shining </a:t>
            </a:r>
          </a:p>
          <a:p>
            <a:pPr>
              <a:buFont typeface="Wingdings" panose="05000000000000000000" pitchFamily="2" charset="2"/>
              <a:buChar char="§"/>
            </a:pPr>
            <a:r>
              <a:rPr lang="en-GB" dirty="0"/>
              <a:t>The Evil Dead</a:t>
            </a:r>
          </a:p>
          <a:p>
            <a:pPr>
              <a:buFont typeface="Wingdings" panose="05000000000000000000" pitchFamily="2" charset="2"/>
              <a:buChar char="§"/>
            </a:pPr>
            <a:r>
              <a:rPr lang="en-GB" dirty="0"/>
              <a:t>The Oman </a:t>
            </a:r>
          </a:p>
          <a:p>
            <a:pPr>
              <a:buFont typeface="Wingdings" panose="05000000000000000000" pitchFamily="2" charset="2"/>
              <a:buChar char="§"/>
            </a:pPr>
            <a:r>
              <a:rPr lang="en-GB" dirty="0"/>
              <a:t>The Grudge </a:t>
            </a:r>
          </a:p>
          <a:p>
            <a:pPr>
              <a:buFont typeface="Wingdings" panose="05000000000000000000" pitchFamily="2" charset="2"/>
              <a:buChar char="§"/>
            </a:pPr>
            <a:r>
              <a:rPr lang="en-GB" dirty="0"/>
              <a:t>It Follows</a:t>
            </a:r>
          </a:p>
          <a:p>
            <a:pPr>
              <a:buFont typeface="Wingdings" panose="05000000000000000000" pitchFamily="2" charset="2"/>
              <a:buChar char="§"/>
            </a:pPr>
            <a:r>
              <a:rPr lang="en-GB" dirty="0"/>
              <a:t>MAMA</a:t>
            </a:r>
          </a:p>
          <a:p>
            <a:pPr marL="0" indent="0">
              <a:buNone/>
            </a:pPr>
            <a:r>
              <a:rPr lang="en-GB" dirty="0"/>
              <a:t> </a:t>
            </a:r>
          </a:p>
        </p:txBody>
      </p:sp>
      <p:sp>
        <p:nvSpPr>
          <p:cNvPr id="4" name="TextBox 3">
            <a:extLst>
              <a:ext uri="{FF2B5EF4-FFF2-40B4-BE49-F238E27FC236}">
                <a16:creationId xmlns:a16="http://schemas.microsoft.com/office/drawing/2014/main" id="{FCD70310-1CF2-4F31-BE98-BBCB11A5CC77}"/>
              </a:ext>
            </a:extLst>
          </p:cNvPr>
          <p:cNvSpPr txBox="1"/>
          <p:nvPr/>
        </p:nvSpPr>
        <p:spPr>
          <a:xfrm>
            <a:off x="3686175" y="5267325"/>
            <a:ext cx="8240716" cy="1200329"/>
          </a:xfrm>
          <a:prstGeom prst="rect">
            <a:avLst/>
          </a:prstGeom>
          <a:noFill/>
        </p:spPr>
        <p:txBody>
          <a:bodyPr wrap="square" rtlCol="0">
            <a:spAutoFit/>
          </a:bodyPr>
          <a:lstStyle/>
          <a:p>
            <a:r>
              <a:rPr lang="en-GB" dirty="0"/>
              <a:t>G</a:t>
            </a:r>
            <a:r>
              <a:rPr lang="en-GB" b="0" i="0" dirty="0">
                <a:effectLst/>
              </a:rPr>
              <a:t>hosts are often thought to be deceased people looking for vengeance, or imprisoned on earth for bad things they did during life. The appearance of a ghost has often been regarded as an omen or portent of death.</a:t>
            </a:r>
            <a:endParaRPr lang="en-GB" dirty="0"/>
          </a:p>
        </p:txBody>
      </p:sp>
      <p:pic>
        <p:nvPicPr>
          <p:cNvPr id="1026" name="Picture 2" descr="15 Must-Watch Facts About The Ring | Mental Floss">
            <a:extLst>
              <a:ext uri="{FF2B5EF4-FFF2-40B4-BE49-F238E27FC236}">
                <a16:creationId xmlns:a16="http://schemas.microsoft.com/office/drawing/2014/main" id="{CF282284-D32B-4179-9067-5F852DCF5F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3624" y="1497480"/>
            <a:ext cx="3101975" cy="17410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30 Things You Didn't Know About the 5 Exorcist Movies">
            <a:extLst>
              <a:ext uri="{FF2B5EF4-FFF2-40B4-BE49-F238E27FC236}">
                <a16:creationId xmlns:a16="http://schemas.microsoft.com/office/drawing/2014/main" id="{132CC816-E956-4162-8323-08C65F174D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3624" y="3367087"/>
            <a:ext cx="3101975" cy="174322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Grudge 2020: Release Date, Plot, Trailer, Cast And More">
            <a:extLst>
              <a:ext uri="{FF2B5EF4-FFF2-40B4-BE49-F238E27FC236}">
                <a16:creationId xmlns:a16="http://schemas.microsoft.com/office/drawing/2014/main" id="{05D90413-3F75-4C00-8410-EA7D5E1F0F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7004" y="1525907"/>
            <a:ext cx="3112898" cy="171259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8 'Poltergeist' Scenes From the Original Film That Will Make You Wonder How  It Received A PG Rating">
            <a:extLst>
              <a:ext uri="{FF2B5EF4-FFF2-40B4-BE49-F238E27FC236}">
                <a16:creationId xmlns:a16="http://schemas.microsoft.com/office/drawing/2014/main" id="{C4EA81FD-1A70-4608-849A-8AC8173E68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7004" y="3367087"/>
            <a:ext cx="3112898" cy="1743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368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094B-B68B-4BEA-B7D8-4A86C500E554}"/>
              </a:ext>
            </a:extLst>
          </p:cNvPr>
          <p:cNvSpPr>
            <a:spLocks noGrp="1"/>
          </p:cNvSpPr>
          <p:nvPr>
            <p:ph type="title"/>
          </p:nvPr>
        </p:nvSpPr>
        <p:spPr>
          <a:xfrm>
            <a:off x="3246435" y="366993"/>
            <a:ext cx="6535739" cy="842682"/>
          </a:xfrm>
        </p:spPr>
        <p:txBody>
          <a:bodyPr/>
          <a:lstStyle/>
          <a:p>
            <a:r>
              <a:rPr lang="en-GB" dirty="0"/>
              <a:t>Creature Horror 2/3</a:t>
            </a:r>
          </a:p>
        </p:txBody>
      </p:sp>
      <p:sp>
        <p:nvSpPr>
          <p:cNvPr id="3" name="Content Placeholder 2">
            <a:extLst>
              <a:ext uri="{FF2B5EF4-FFF2-40B4-BE49-F238E27FC236}">
                <a16:creationId xmlns:a16="http://schemas.microsoft.com/office/drawing/2014/main" id="{B07D974A-F3FB-4BCF-8D5A-0F5481F43527}"/>
              </a:ext>
            </a:extLst>
          </p:cNvPr>
          <p:cNvSpPr>
            <a:spLocks noGrp="1"/>
          </p:cNvSpPr>
          <p:nvPr>
            <p:ph idx="1"/>
          </p:nvPr>
        </p:nvSpPr>
        <p:spPr>
          <a:xfrm>
            <a:off x="265110" y="1438275"/>
            <a:ext cx="4390230" cy="5648325"/>
          </a:xfrm>
        </p:spPr>
        <p:txBody>
          <a:bodyPr/>
          <a:lstStyle/>
          <a:p>
            <a:pPr marL="0" indent="0">
              <a:buNone/>
            </a:pPr>
            <a:r>
              <a:rPr lang="en-GB" dirty="0"/>
              <a:t>Creature references:</a:t>
            </a:r>
          </a:p>
          <a:p>
            <a:pPr>
              <a:buFont typeface="Wingdings" panose="05000000000000000000" pitchFamily="2" charset="2"/>
              <a:buChar char="§"/>
            </a:pPr>
            <a:r>
              <a:rPr lang="en-GB" dirty="0"/>
              <a:t>Annihilation</a:t>
            </a:r>
          </a:p>
          <a:p>
            <a:pPr>
              <a:buFont typeface="Wingdings" panose="05000000000000000000" pitchFamily="2" charset="2"/>
              <a:buChar char="§"/>
            </a:pPr>
            <a:r>
              <a:rPr lang="en-GB" dirty="0"/>
              <a:t>Jaws</a:t>
            </a:r>
          </a:p>
          <a:p>
            <a:pPr>
              <a:buFont typeface="Wingdings" panose="05000000000000000000" pitchFamily="2" charset="2"/>
              <a:buChar char="§"/>
            </a:pPr>
            <a:r>
              <a:rPr lang="en-GB" dirty="0"/>
              <a:t>The Blob </a:t>
            </a:r>
          </a:p>
          <a:p>
            <a:pPr>
              <a:buFont typeface="Wingdings" panose="05000000000000000000" pitchFamily="2" charset="2"/>
              <a:buChar char="§"/>
            </a:pPr>
            <a:r>
              <a:rPr lang="en-GB" dirty="0"/>
              <a:t>Cloverfield </a:t>
            </a:r>
          </a:p>
          <a:p>
            <a:pPr>
              <a:buFont typeface="Wingdings" panose="05000000000000000000" pitchFamily="2" charset="2"/>
              <a:buChar char="§"/>
            </a:pPr>
            <a:r>
              <a:rPr lang="en-GB" dirty="0"/>
              <a:t>Alien </a:t>
            </a:r>
          </a:p>
          <a:p>
            <a:pPr>
              <a:buFont typeface="Wingdings" panose="05000000000000000000" pitchFamily="2" charset="2"/>
              <a:buChar char="§"/>
            </a:pPr>
            <a:r>
              <a:rPr lang="en-GB" dirty="0"/>
              <a:t>The Thing</a:t>
            </a:r>
          </a:p>
          <a:p>
            <a:pPr>
              <a:buFont typeface="Wingdings" panose="05000000000000000000" pitchFamily="2" charset="2"/>
              <a:buChar char="§"/>
            </a:pPr>
            <a:r>
              <a:rPr lang="en-GB" dirty="0"/>
              <a:t>The Mist</a:t>
            </a:r>
          </a:p>
        </p:txBody>
      </p:sp>
      <p:sp>
        <p:nvSpPr>
          <p:cNvPr id="4" name="TextBox 3">
            <a:extLst>
              <a:ext uri="{FF2B5EF4-FFF2-40B4-BE49-F238E27FC236}">
                <a16:creationId xmlns:a16="http://schemas.microsoft.com/office/drawing/2014/main" id="{701BBCD0-24C2-46A5-9741-E7FD7E8809B9}"/>
              </a:ext>
            </a:extLst>
          </p:cNvPr>
          <p:cNvSpPr txBox="1"/>
          <p:nvPr/>
        </p:nvSpPr>
        <p:spPr>
          <a:xfrm>
            <a:off x="2092960" y="5405120"/>
            <a:ext cx="9550400" cy="646331"/>
          </a:xfrm>
          <a:prstGeom prst="rect">
            <a:avLst/>
          </a:prstGeom>
          <a:noFill/>
        </p:spPr>
        <p:txBody>
          <a:bodyPr wrap="square" rtlCol="0">
            <a:spAutoFit/>
          </a:bodyPr>
          <a:lstStyle/>
          <a:p>
            <a:r>
              <a:rPr lang="en-GB" dirty="0"/>
              <a:t>These Animal like Creatures instincts are to kill by hunting, eating or overpowering their pray. These appear to be more animalistic and less likely to be bargained with. </a:t>
            </a:r>
          </a:p>
        </p:txBody>
      </p:sp>
      <p:pic>
        <p:nvPicPr>
          <p:cNvPr id="2050" name="Picture 2" descr="THE MIST Movie Creatures!!! | HubPages">
            <a:extLst>
              <a:ext uri="{FF2B5EF4-FFF2-40B4-BE49-F238E27FC236}">
                <a16:creationId xmlns:a16="http://schemas.microsoft.com/office/drawing/2014/main" id="{FF552886-54BE-4EB5-8692-650A18CB8E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47" t="2842" r="3066" b="16012"/>
          <a:stretch/>
        </p:blipFill>
        <p:spPr bwMode="auto">
          <a:xfrm>
            <a:off x="3120172" y="3119873"/>
            <a:ext cx="3250093" cy="219992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cFarlane Movie Maniacs Series 3. Blair Monster (The Thing) | Creature  movie, Horror gifts, Movie art">
            <a:extLst>
              <a:ext uri="{FF2B5EF4-FFF2-40B4-BE49-F238E27FC236}">
                <a16:creationId xmlns:a16="http://schemas.microsoft.com/office/drawing/2014/main" id="{6C972E5A-AD4D-463A-A184-887F9F8253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4010" y="1259282"/>
            <a:ext cx="2722880" cy="408432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lover (creature) - Wikipedia">
            <a:extLst>
              <a:ext uri="{FF2B5EF4-FFF2-40B4-BE49-F238E27FC236}">
                <a16:creationId xmlns:a16="http://schemas.microsoft.com/office/drawing/2014/main" id="{614B1FE6-49E8-47BB-AE15-ABB019B744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1248" y="1209675"/>
            <a:ext cx="3139017" cy="170885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Alien (xenomorph) | Alien Wiki | Fandom">
            <a:extLst>
              <a:ext uri="{FF2B5EF4-FFF2-40B4-BE49-F238E27FC236}">
                <a16:creationId xmlns:a16="http://schemas.microsoft.com/office/drawing/2014/main" id="{3F28A0CB-BDD6-4435-A72F-33E5BC7FAF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1528" y="1262880"/>
            <a:ext cx="2488971" cy="4080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750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094B-B68B-4BEA-B7D8-4A86C500E554}"/>
              </a:ext>
            </a:extLst>
          </p:cNvPr>
          <p:cNvSpPr>
            <a:spLocks noGrp="1"/>
          </p:cNvSpPr>
          <p:nvPr>
            <p:ph type="title"/>
          </p:nvPr>
        </p:nvSpPr>
        <p:spPr>
          <a:xfrm>
            <a:off x="3246435" y="366993"/>
            <a:ext cx="6535739" cy="842682"/>
          </a:xfrm>
        </p:spPr>
        <p:txBody>
          <a:bodyPr/>
          <a:lstStyle/>
          <a:p>
            <a:r>
              <a:rPr lang="en-GB" dirty="0"/>
              <a:t>Human like Horror 3/3</a:t>
            </a:r>
          </a:p>
        </p:txBody>
      </p:sp>
      <p:sp>
        <p:nvSpPr>
          <p:cNvPr id="3" name="Content Placeholder 2">
            <a:extLst>
              <a:ext uri="{FF2B5EF4-FFF2-40B4-BE49-F238E27FC236}">
                <a16:creationId xmlns:a16="http://schemas.microsoft.com/office/drawing/2014/main" id="{B07D974A-F3FB-4BCF-8D5A-0F5481F43527}"/>
              </a:ext>
            </a:extLst>
          </p:cNvPr>
          <p:cNvSpPr>
            <a:spLocks noGrp="1"/>
          </p:cNvSpPr>
          <p:nvPr>
            <p:ph idx="1"/>
          </p:nvPr>
        </p:nvSpPr>
        <p:spPr>
          <a:xfrm>
            <a:off x="91440" y="1092835"/>
            <a:ext cx="3560469" cy="5648325"/>
          </a:xfrm>
        </p:spPr>
        <p:txBody>
          <a:bodyPr/>
          <a:lstStyle/>
          <a:p>
            <a:pPr marL="0" indent="0">
              <a:buNone/>
            </a:pPr>
            <a:r>
              <a:rPr lang="en-GB" dirty="0"/>
              <a:t>Human like References: </a:t>
            </a:r>
          </a:p>
          <a:p>
            <a:pPr>
              <a:buFont typeface="Wingdings" panose="05000000000000000000" pitchFamily="2" charset="2"/>
              <a:buChar char="§"/>
            </a:pPr>
            <a:r>
              <a:rPr lang="en-GB" dirty="0"/>
              <a:t>Predator </a:t>
            </a:r>
          </a:p>
          <a:p>
            <a:pPr>
              <a:buFont typeface="Wingdings" panose="05000000000000000000" pitchFamily="2" charset="2"/>
              <a:buChar char="§"/>
            </a:pPr>
            <a:r>
              <a:rPr lang="en-GB" dirty="0"/>
              <a:t>Childs Play</a:t>
            </a:r>
          </a:p>
          <a:p>
            <a:pPr>
              <a:buFont typeface="Wingdings" panose="05000000000000000000" pitchFamily="2" charset="2"/>
              <a:buChar char="§"/>
            </a:pPr>
            <a:r>
              <a:rPr lang="en-GB" dirty="0"/>
              <a:t>Pans Labyrinth </a:t>
            </a:r>
          </a:p>
          <a:p>
            <a:pPr>
              <a:buFont typeface="Wingdings" panose="05000000000000000000" pitchFamily="2" charset="2"/>
              <a:buChar char="§"/>
            </a:pPr>
            <a:r>
              <a:rPr lang="en-GB" dirty="0"/>
              <a:t>Nightmare On Elm Street</a:t>
            </a:r>
          </a:p>
          <a:p>
            <a:pPr>
              <a:buFont typeface="Wingdings" panose="05000000000000000000" pitchFamily="2" charset="2"/>
              <a:buChar char="§"/>
            </a:pPr>
            <a:r>
              <a:rPr lang="en-GB" dirty="0"/>
              <a:t>Hellraiser </a:t>
            </a:r>
          </a:p>
          <a:p>
            <a:pPr>
              <a:buFont typeface="Wingdings" panose="05000000000000000000" pitchFamily="2" charset="2"/>
              <a:buChar char="§"/>
            </a:pPr>
            <a:r>
              <a:rPr lang="en-GB" dirty="0"/>
              <a:t>Silence Of The Lambs </a:t>
            </a:r>
          </a:p>
          <a:p>
            <a:pPr>
              <a:buFont typeface="Wingdings" panose="05000000000000000000" pitchFamily="2" charset="2"/>
              <a:buChar char="§"/>
            </a:pPr>
            <a:r>
              <a:rPr lang="en-GB" dirty="0"/>
              <a:t>Scary Stories To Tell In The Dark </a:t>
            </a:r>
          </a:p>
          <a:p>
            <a:pPr>
              <a:buFont typeface="Wingdings" panose="05000000000000000000" pitchFamily="2" charset="2"/>
              <a:buChar char="§"/>
            </a:pPr>
            <a:r>
              <a:rPr lang="en-GB" dirty="0"/>
              <a:t>Friday the 13th</a:t>
            </a:r>
          </a:p>
        </p:txBody>
      </p:sp>
      <p:sp>
        <p:nvSpPr>
          <p:cNvPr id="4" name="TextBox 3">
            <a:extLst>
              <a:ext uri="{FF2B5EF4-FFF2-40B4-BE49-F238E27FC236}">
                <a16:creationId xmlns:a16="http://schemas.microsoft.com/office/drawing/2014/main" id="{701BBCD0-24C2-46A5-9741-E7FD7E8809B9}"/>
              </a:ext>
            </a:extLst>
          </p:cNvPr>
          <p:cNvSpPr txBox="1"/>
          <p:nvPr/>
        </p:nvSpPr>
        <p:spPr>
          <a:xfrm>
            <a:off x="276305" y="5403740"/>
            <a:ext cx="11639389" cy="1200329"/>
          </a:xfrm>
          <a:prstGeom prst="rect">
            <a:avLst/>
          </a:prstGeom>
          <a:noFill/>
        </p:spPr>
        <p:txBody>
          <a:bodyPr wrap="square" rtlCol="0">
            <a:spAutoFit/>
          </a:bodyPr>
          <a:lstStyle/>
          <a:p>
            <a:r>
              <a:rPr lang="en-GB" dirty="0"/>
              <a:t>The human like monsters are the most versatile out of the 3, due to there higher level of intelligence its harder to outsmart them compared to creatures. Even though they may appear somewhat human they act almost nothing like them ether from there appearance vastly being different or the way they act feels unhuman and unnatural </a:t>
            </a:r>
          </a:p>
        </p:txBody>
      </p:sp>
      <p:pic>
        <p:nvPicPr>
          <p:cNvPr id="3074" name="Picture 2" descr="Innocence and Myth: An Exploration of Pan's Labyrinth | No Country for Bad  Film">
            <a:extLst>
              <a:ext uri="{FF2B5EF4-FFF2-40B4-BE49-F238E27FC236}">
                <a16:creationId xmlns:a16="http://schemas.microsoft.com/office/drawing/2014/main" id="{E2F168DB-B8E5-47F4-BC4D-919A175F1D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6901" y="1257653"/>
            <a:ext cx="3125128" cy="164242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hild's Play films ranked: The 'Chucky' movies from worst to best - Insider">
            <a:extLst>
              <a:ext uri="{FF2B5EF4-FFF2-40B4-BE49-F238E27FC236}">
                <a16:creationId xmlns:a16="http://schemas.microsoft.com/office/drawing/2014/main" id="{292ED5D5-9CD5-40A4-8915-5AAE45191C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1834" y="1224496"/>
            <a:ext cx="2235042" cy="167688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0E14F5FC-D910-47E3-A513-E89E745743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03521" y="3240018"/>
            <a:ext cx="2263355" cy="178444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Pinhead's entire backstory explained">
            <a:extLst>
              <a:ext uri="{FF2B5EF4-FFF2-40B4-BE49-F238E27FC236}">
                <a16:creationId xmlns:a16="http://schemas.microsoft.com/office/drawing/2014/main" id="{5B556E20-5CFC-4B70-AEEB-2DA3286D7C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4304" y="3240018"/>
            <a:ext cx="3150322" cy="1784446"/>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This Video Essay Breaks Down the Eyes of 'The Silence of the Lambs'">
            <a:extLst>
              <a:ext uri="{FF2B5EF4-FFF2-40B4-BE49-F238E27FC236}">
                <a16:creationId xmlns:a16="http://schemas.microsoft.com/office/drawing/2014/main" id="{FF58EA21-4BCB-4D45-AF55-692301C6AC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1909" y="1286387"/>
            <a:ext cx="2817707" cy="1584960"/>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Exclusive] 'Scary Stories to Tell in the Dark' Featurette Introduces the  Unsettling Pale Lady - Bloody Disgusting">
            <a:extLst>
              <a:ext uri="{FF2B5EF4-FFF2-40B4-BE49-F238E27FC236}">
                <a16:creationId xmlns:a16="http://schemas.microsoft.com/office/drawing/2014/main" id="{FF1A649F-88A3-4DC0-932D-E3BDF8B2E54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5548" y="3259058"/>
            <a:ext cx="3142195" cy="1784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054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1C3C4-B4B3-45F2-9F97-17C79D0E2C89}"/>
              </a:ext>
            </a:extLst>
          </p:cNvPr>
          <p:cNvSpPr>
            <a:spLocks noGrp="1"/>
          </p:cNvSpPr>
          <p:nvPr>
            <p:ph type="title"/>
          </p:nvPr>
        </p:nvSpPr>
        <p:spPr>
          <a:xfrm>
            <a:off x="118462" y="73580"/>
            <a:ext cx="3325813" cy="623607"/>
          </a:xfrm>
        </p:spPr>
        <p:txBody>
          <a:bodyPr/>
          <a:lstStyle/>
          <a:p>
            <a:r>
              <a:rPr lang="en-GB" sz="2000" dirty="0">
                <a:latin typeface="+mn-lt"/>
              </a:rPr>
              <a:t>Inspirations 1/3 </a:t>
            </a:r>
          </a:p>
        </p:txBody>
      </p:sp>
      <p:sp>
        <p:nvSpPr>
          <p:cNvPr id="3" name="Content Placeholder 2">
            <a:extLst>
              <a:ext uri="{FF2B5EF4-FFF2-40B4-BE49-F238E27FC236}">
                <a16:creationId xmlns:a16="http://schemas.microsoft.com/office/drawing/2014/main" id="{60902CC3-C49A-4A00-91EA-4E0EFA3B6ED4}"/>
              </a:ext>
            </a:extLst>
          </p:cNvPr>
          <p:cNvSpPr>
            <a:spLocks noGrp="1"/>
          </p:cNvSpPr>
          <p:nvPr>
            <p:ph idx="1"/>
          </p:nvPr>
        </p:nvSpPr>
        <p:spPr>
          <a:xfrm>
            <a:off x="281022" y="846513"/>
            <a:ext cx="8946541" cy="4195481"/>
          </a:xfrm>
        </p:spPr>
        <p:txBody>
          <a:bodyPr/>
          <a:lstStyle/>
          <a:p>
            <a:pPr marL="0" indent="0">
              <a:buNone/>
            </a:pPr>
            <a:r>
              <a:rPr lang="en-GB" sz="3200" dirty="0">
                <a:latin typeface="+mn-lt"/>
              </a:rPr>
              <a:t>Guillermo Del Toro </a:t>
            </a:r>
            <a:r>
              <a:rPr lang="en-GB" dirty="0">
                <a:latin typeface="+mn-lt"/>
              </a:rPr>
              <a:t>– Director, Screenwriter </a:t>
            </a:r>
          </a:p>
          <a:p>
            <a:pPr marL="0" indent="0">
              <a:buNone/>
            </a:pPr>
            <a:r>
              <a:rPr lang="en-GB" dirty="0">
                <a:latin typeface="+mn-lt"/>
              </a:rPr>
              <a:t>Notable Films and monsters</a:t>
            </a:r>
          </a:p>
          <a:p>
            <a:pPr>
              <a:buFontTx/>
              <a:buChar char="-"/>
            </a:pPr>
            <a:r>
              <a:rPr lang="en-GB" dirty="0">
                <a:latin typeface="+mn-lt"/>
              </a:rPr>
              <a:t>Pans Labyrinth – Faun and Pale Man </a:t>
            </a:r>
          </a:p>
          <a:p>
            <a:pPr>
              <a:buFontTx/>
              <a:buChar char="-"/>
            </a:pPr>
            <a:r>
              <a:rPr lang="en-GB" dirty="0">
                <a:latin typeface="+mn-lt"/>
              </a:rPr>
              <a:t>Hellboy 2 – The angel Of Death </a:t>
            </a:r>
          </a:p>
          <a:p>
            <a:pPr>
              <a:buFontTx/>
              <a:buChar char="-"/>
            </a:pPr>
            <a:r>
              <a:rPr lang="en-GB" dirty="0">
                <a:latin typeface="+mn-lt"/>
              </a:rPr>
              <a:t>The shape of water - </a:t>
            </a:r>
            <a:r>
              <a:rPr lang="en-GB" b="0" i="0" dirty="0">
                <a:effectLst/>
                <a:latin typeface="+mn-lt"/>
              </a:rPr>
              <a:t>the Amphibian Man</a:t>
            </a:r>
          </a:p>
          <a:p>
            <a:pPr>
              <a:buFontTx/>
              <a:buChar char="-"/>
            </a:pPr>
            <a:r>
              <a:rPr lang="en-GB" dirty="0">
                <a:latin typeface="+mn-lt"/>
              </a:rPr>
              <a:t>Blade - Vampires</a:t>
            </a:r>
          </a:p>
        </p:txBody>
      </p:sp>
      <p:pic>
        <p:nvPicPr>
          <p:cNvPr id="4098" name="Picture 2" descr="Guillermo del Toro libera a sus monstruos | El Informador :: Noticias de  Jalisco, México, Deportes &amp; Entretenimiento">
            <a:extLst>
              <a:ext uri="{FF2B5EF4-FFF2-40B4-BE49-F238E27FC236}">
                <a16:creationId xmlns:a16="http://schemas.microsoft.com/office/drawing/2014/main" id="{42327110-7F95-4634-B269-B452C0B1D3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7893" y="133990"/>
            <a:ext cx="3965645" cy="377975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Guillermo del Toro (Author of The Strain)">
            <a:extLst>
              <a:ext uri="{FF2B5EF4-FFF2-40B4-BE49-F238E27FC236}">
                <a16:creationId xmlns:a16="http://schemas.microsoft.com/office/drawing/2014/main" id="{57EF45F9-FB0A-4C63-9150-8F4B00D21C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2626" y="3913746"/>
            <a:ext cx="4320912" cy="258192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FX Orders Guillermo del Toro's Vampire Apocalypse Drama 'The Strain' to  Series | IndieWire">
            <a:extLst>
              <a:ext uri="{FF2B5EF4-FFF2-40B4-BE49-F238E27FC236}">
                <a16:creationId xmlns:a16="http://schemas.microsoft.com/office/drawing/2014/main" id="{738A8ABA-6E22-42F3-9477-7E70A0F62D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022" y="3913746"/>
            <a:ext cx="4427927" cy="2491535"/>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The Pale Man (Pan's Labyrinth) | Slender Man Connection Wiki | Fandom">
            <a:extLst>
              <a:ext uri="{FF2B5EF4-FFF2-40B4-BE49-F238E27FC236}">
                <a16:creationId xmlns:a16="http://schemas.microsoft.com/office/drawing/2014/main" id="{1506AF3C-8F97-4AB6-9A7B-D52841351D4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576" r="13366"/>
          <a:stretch/>
        </p:blipFill>
        <p:spPr bwMode="auto">
          <a:xfrm>
            <a:off x="4665875" y="3913746"/>
            <a:ext cx="3129826" cy="2596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7427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1C3C4-B4B3-45F2-9F97-17C79D0E2C89}"/>
              </a:ext>
            </a:extLst>
          </p:cNvPr>
          <p:cNvSpPr>
            <a:spLocks noGrp="1"/>
          </p:cNvSpPr>
          <p:nvPr>
            <p:ph type="title"/>
          </p:nvPr>
        </p:nvSpPr>
        <p:spPr>
          <a:xfrm>
            <a:off x="118462" y="73580"/>
            <a:ext cx="3325813" cy="623607"/>
          </a:xfrm>
        </p:spPr>
        <p:txBody>
          <a:bodyPr/>
          <a:lstStyle/>
          <a:p>
            <a:r>
              <a:rPr lang="en-GB" sz="2000" dirty="0">
                <a:latin typeface="+mn-lt"/>
              </a:rPr>
              <a:t>Inspirations 2/3 </a:t>
            </a:r>
          </a:p>
        </p:txBody>
      </p:sp>
      <p:sp>
        <p:nvSpPr>
          <p:cNvPr id="3" name="Content Placeholder 2">
            <a:extLst>
              <a:ext uri="{FF2B5EF4-FFF2-40B4-BE49-F238E27FC236}">
                <a16:creationId xmlns:a16="http://schemas.microsoft.com/office/drawing/2014/main" id="{60902CC3-C49A-4A00-91EA-4E0EFA3B6ED4}"/>
              </a:ext>
            </a:extLst>
          </p:cNvPr>
          <p:cNvSpPr>
            <a:spLocks noGrp="1"/>
          </p:cNvSpPr>
          <p:nvPr>
            <p:ph idx="1"/>
          </p:nvPr>
        </p:nvSpPr>
        <p:spPr>
          <a:xfrm>
            <a:off x="281022" y="846513"/>
            <a:ext cx="8946541" cy="4195481"/>
          </a:xfrm>
        </p:spPr>
        <p:txBody>
          <a:bodyPr/>
          <a:lstStyle/>
          <a:p>
            <a:pPr marL="0" indent="0">
              <a:buNone/>
            </a:pPr>
            <a:r>
              <a:rPr lang="en-GB" sz="3200" dirty="0">
                <a:latin typeface="+mn-lt"/>
              </a:rPr>
              <a:t>Junji Ito </a:t>
            </a:r>
            <a:r>
              <a:rPr lang="en-GB" dirty="0">
                <a:latin typeface="+mn-lt"/>
              </a:rPr>
              <a:t>– Manga Writer, Artist</a:t>
            </a:r>
          </a:p>
          <a:p>
            <a:pPr marL="0" indent="0">
              <a:buNone/>
            </a:pPr>
            <a:r>
              <a:rPr lang="en-GB" dirty="0">
                <a:latin typeface="+mn-lt"/>
              </a:rPr>
              <a:t>Names of some of his manga and themes:</a:t>
            </a:r>
          </a:p>
          <a:p>
            <a:pPr>
              <a:buFont typeface="Wingdings" panose="05000000000000000000" pitchFamily="2" charset="2"/>
              <a:buChar char="§"/>
            </a:pPr>
            <a:r>
              <a:rPr lang="en-GB" dirty="0">
                <a:latin typeface="+mn-lt"/>
              </a:rPr>
              <a:t>Hanging Balloons – Turning something not scary into something horrifying </a:t>
            </a:r>
          </a:p>
          <a:p>
            <a:pPr>
              <a:buFont typeface="Wingdings" panose="05000000000000000000" pitchFamily="2" charset="2"/>
              <a:buChar char="§"/>
            </a:pPr>
            <a:r>
              <a:rPr lang="en-GB" dirty="0">
                <a:latin typeface="+mn-lt"/>
              </a:rPr>
              <a:t>The Enigma of Amigara Fault – Claustrophobia, Phycological, body horror   </a:t>
            </a:r>
          </a:p>
          <a:p>
            <a:pPr>
              <a:buFont typeface="Wingdings" panose="05000000000000000000" pitchFamily="2" charset="2"/>
              <a:buChar char="§"/>
            </a:pPr>
            <a:r>
              <a:rPr lang="en-GB" dirty="0">
                <a:latin typeface="+mn-lt"/>
              </a:rPr>
              <a:t>Glyceride – Body horror, disgusting the audience. </a:t>
            </a:r>
          </a:p>
          <a:p>
            <a:pPr>
              <a:buFont typeface="Wingdings" panose="05000000000000000000" pitchFamily="2" charset="2"/>
              <a:buChar char="§"/>
            </a:pPr>
            <a:r>
              <a:rPr lang="en-GB" dirty="0">
                <a:latin typeface="+mn-lt"/>
              </a:rPr>
              <a:t>Uzumaki – Unknown Entity, Force of nature.</a:t>
            </a:r>
          </a:p>
          <a:p>
            <a:pPr marL="0" indent="0">
              <a:buNone/>
            </a:pPr>
            <a:endParaRPr lang="en-GB" dirty="0">
              <a:latin typeface="+mn-lt"/>
            </a:endParaRPr>
          </a:p>
        </p:txBody>
      </p:sp>
      <p:pic>
        <p:nvPicPr>
          <p:cNvPr id="5122" name="Picture 2" descr="Diane Doniol-Valcroze on Twitter: &quot;The Hanging Balloons by Junji Ito… &quot;">
            <a:extLst>
              <a:ext uri="{FF2B5EF4-FFF2-40B4-BE49-F238E27FC236}">
                <a16:creationId xmlns:a16="http://schemas.microsoft.com/office/drawing/2014/main" id="{FE15F678-4157-479B-AEC6-36142EFE7C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7727" y="73580"/>
            <a:ext cx="2683415" cy="252241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The Enigma of Amigara Fault” &amp; The Horror Genius of Junji Ito – The Comic  Wonk">
            <a:extLst>
              <a:ext uri="{FF2B5EF4-FFF2-40B4-BE49-F238E27FC236}">
                <a16:creationId xmlns:a16="http://schemas.microsoft.com/office/drawing/2014/main" id="{9C3514B0-DF63-473E-A76A-C4957E64F2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6331" y="3045540"/>
            <a:ext cx="3682624" cy="373888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Glyceride&quot; - Voiced Story By Junji Ito - YouTube">
            <a:extLst>
              <a:ext uri="{FF2B5EF4-FFF2-40B4-BE49-F238E27FC236}">
                <a16:creationId xmlns:a16="http://schemas.microsoft.com/office/drawing/2014/main" id="{C48ADDD1-FFFA-40C6-B535-7F3EF72E5F2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417" t="2072" r="15805"/>
          <a:stretch/>
        </p:blipFill>
        <p:spPr bwMode="auto">
          <a:xfrm>
            <a:off x="5255070" y="4317117"/>
            <a:ext cx="2289667" cy="2481157"/>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Junji Ito; Uzumaki&quot; Postcard by pinkbabygirl | Redbubble">
            <a:extLst>
              <a:ext uri="{FF2B5EF4-FFF2-40B4-BE49-F238E27FC236}">
                <a16:creationId xmlns:a16="http://schemas.microsoft.com/office/drawing/2014/main" id="{647DEDC9-92C0-455F-AB58-99111D5336E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527" r="15840" b="19239"/>
          <a:stretch/>
        </p:blipFill>
        <p:spPr bwMode="auto">
          <a:xfrm>
            <a:off x="3120295" y="4317117"/>
            <a:ext cx="1645921" cy="2474230"/>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Junji Ito - Wikipedia">
            <a:extLst>
              <a:ext uri="{FF2B5EF4-FFF2-40B4-BE49-F238E27FC236}">
                <a16:creationId xmlns:a16="http://schemas.microsoft.com/office/drawing/2014/main" id="{4008A64A-FBA5-4F1A-AC76-6206832D87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6865" y="4267418"/>
            <a:ext cx="1795695" cy="2517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145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FDA79D-3D71-4919-97D4-3556A3D0CC00}"/>
              </a:ext>
            </a:extLst>
          </p:cNvPr>
          <p:cNvSpPr>
            <a:spLocks noGrp="1"/>
          </p:cNvSpPr>
          <p:nvPr>
            <p:ph idx="1"/>
          </p:nvPr>
        </p:nvSpPr>
        <p:spPr>
          <a:xfrm>
            <a:off x="453072" y="1605878"/>
            <a:ext cx="8946541" cy="4195481"/>
          </a:xfrm>
        </p:spPr>
        <p:txBody>
          <a:bodyPr>
            <a:normAutofit/>
          </a:bodyPr>
          <a:lstStyle/>
          <a:p>
            <a:pPr marL="0" indent="0">
              <a:buNone/>
            </a:pPr>
            <a:r>
              <a:rPr lang="en-GB" sz="3200" dirty="0"/>
              <a:t>H.P Lovecraft –</a:t>
            </a:r>
            <a:r>
              <a:rPr lang="en-GB" dirty="0"/>
              <a:t> Writer</a:t>
            </a:r>
          </a:p>
          <a:p>
            <a:pPr marL="0" indent="0">
              <a:buNone/>
            </a:pPr>
            <a:r>
              <a:rPr lang="en-GB" dirty="0"/>
              <a:t>Monsters he created:</a:t>
            </a:r>
          </a:p>
          <a:p>
            <a:pPr>
              <a:buFont typeface="Wingdings" panose="05000000000000000000" pitchFamily="2" charset="2"/>
              <a:buChar char="§"/>
            </a:pPr>
            <a:r>
              <a:rPr lang="en-GB" dirty="0"/>
              <a:t>Cthulhu </a:t>
            </a:r>
          </a:p>
          <a:p>
            <a:pPr>
              <a:buFont typeface="Wingdings" panose="05000000000000000000" pitchFamily="2" charset="2"/>
              <a:buChar char="§"/>
            </a:pPr>
            <a:r>
              <a:rPr lang="en-GB" dirty="0"/>
              <a:t>Azathoth </a:t>
            </a:r>
          </a:p>
          <a:p>
            <a:pPr>
              <a:buFont typeface="Wingdings" panose="05000000000000000000" pitchFamily="2" charset="2"/>
              <a:buChar char="§"/>
            </a:pPr>
            <a:r>
              <a:rPr lang="en-GB" dirty="0" err="1"/>
              <a:t>Kassogtha</a:t>
            </a:r>
            <a:endParaRPr lang="en-GB" dirty="0"/>
          </a:p>
          <a:p>
            <a:pPr>
              <a:buFont typeface="Wingdings" panose="05000000000000000000" pitchFamily="2" charset="2"/>
              <a:buChar char="§"/>
            </a:pPr>
            <a:r>
              <a:rPr lang="en-GB" dirty="0" err="1"/>
              <a:t>Shoggoth</a:t>
            </a:r>
            <a:endParaRPr lang="en-GB" dirty="0"/>
          </a:p>
          <a:p>
            <a:pPr>
              <a:buFont typeface="Wingdings" panose="05000000000000000000" pitchFamily="2" charset="2"/>
              <a:buChar char="§"/>
            </a:pPr>
            <a:r>
              <a:rPr lang="en-GB" dirty="0" err="1"/>
              <a:t>Nyarlathotep</a:t>
            </a:r>
            <a:endParaRPr lang="en-GB" dirty="0"/>
          </a:p>
          <a:p>
            <a:pPr>
              <a:buFont typeface="Wingdings" panose="05000000000000000000" pitchFamily="2" charset="2"/>
              <a:buChar char="§"/>
            </a:pPr>
            <a:endParaRPr lang="en-GB" dirty="0"/>
          </a:p>
        </p:txBody>
      </p:sp>
      <p:sp>
        <p:nvSpPr>
          <p:cNvPr id="4" name="Title 1">
            <a:extLst>
              <a:ext uri="{FF2B5EF4-FFF2-40B4-BE49-F238E27FC236}">
                <a16:creationId xmlns:a16="http://schemas.microsoft.com/office/drawing/2014/main" id="{07D67AFD-48D9-4C55-A045-08692F27F0C0}"/>
              </a:ext>
            </a:extLst>
          </p:cNvPr>
          <p:cNvSpPr txBox="1">
            <a:spLocks/>
          </p:cNvSpPr>
          <p:nvPr/>
        </p:nvSpPr>
        <p:spPr>
          <a:xfrm>
            <a:off x="118462" y="73580"/>
            <a:ext cx="3325813" cy="623607"/>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000" dirty="0">
                <a:latin typeface="+mn-lt"/>
              </a:rPr>
              <a:t>Inspirations 3/3 </a:t>
            </a:r>
          </a:p>
        </p:txBody>
      </p:sp>
      <p:pic>
        <p:nvPicPr>
          <p:cNvPr id="6146" name="Picture 2" descr="CTHULHU AWAKEN - Play Jigsaw Puzzle for free at Puzzle Factory">
            <a:extLst>
              <a:ext uri="{FF2B5EF4-FFF2-40B4-BE49-F238E27FC236}">
                <a16:creationId xmlns:a16="http://schemas.microsoft.com/office/drawing/2014/main" id="{9320D124-288C-4087-9457-1E4BBF4899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7254" y="73580"/>
            <a:ext cx="3666102" cy="25908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Azathoth | The H.P. Lovecraft Wiki | Fandom">
            <a:extLst>
              <a:ext uri="{FF2B5EF4-FFF2-40B4-BE49-F238E27FC236}">
                <a16:creationId xmlns:a16="http://schemas.microsoft.com/office/drawing/2014/main" id="{82CC744D-C822-4393-B816-EE91645523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0356" y="73580"/>
            <a:ext cx="4581644" cy="3271521"/>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Kassogtha | The H.P. Lovecraft Wiki | Fandom">
            <a:extLst>
              <a:ext uri="{FF2B5EF4-FFF2-40B4-BE49-F238E27FC236}">
                <a16:creationId xmlns:a16="http://schemas.microsoft.com/office/drawing/2014/main" id="{2B86D851-6267-4C6D-B5C6-7E57E43BBF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9851" y="1899382"/>
            <a:ext cx="3221990" cy="4027488"/>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Shoggoth | The H.P. Lovecraft Wiki | Fandom">
            <a:extLst>
              <a:ext uri="{FF2B5EF4-FFF2-40B4-BE49-F238E27FC236}">
                <a16:creationId xmlns:a16="http://schemas.microsoft.com/office/drawing/2014/main" id="{6871A94B-1D4D-4A70-917A-DFA00C16C8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00556" y="2556482"/>
            <a:ext cx="3464560" cy="4227938"/>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Nyarlathotep - Lovecraft Encyclopedia - Lovecraft Stories">
            <a:extLst>
              <a:ext uri="{FF2B5EF4-FFF2-40B4-BE49-F238E27FC236}">
                <a16:creationId xmlns:a16="http://schemas.microsoft.com/office/drawing/2014/main" id="{3741B109-978B-4911-A73F-556EB6B5B7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19232" y="2854624"/>
            <a:ext cx="2724679" cy="3855426"/>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H. P. Lovecraft - Wikipedia">
            <a:extLst>
              <a:ext uri="{FF2B5EF4-FFF2-40B4-BE49-F238E27FC236}">
                <a16:creationId xmlns:a16="http://schemas.microsoft.com/office/drawing/2014/main" id="{9E799C58-5741-4279-A526-86BEE8A5BD4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1116" y="4909123"/>
            <a:ext cx="1528020" cy="1875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048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60319-0DF1-48EF-86BD-F9911EC7582B}"/>
              </a:ext>
            </a:extLst>
          </p:cNvPr>
          <p:cNvSpPr>
            <a:spLocks noGrp="1"/>
          </p:cNvSpPr>
          <p:nvPr>
            <p:ph type="title"/>
          </p:nvPr>
        </p:nvSpPr>
        <p:spPr>
          <a:xfrm>
            <a:off x="169862" y="276225"/>
            <a:ext cx="6564314" cy="907116"/>
          </a:xfrm>
        </p:spPr>
        <p:txBody>
          <a:bodyPr/>
          <a:lstStyle/>
          <a:p>
            <a:r>
              <a:rPr lang="en-GB" dirty="0"/>
              <a:t>What I find scary notes</a:t>
            </a:r>
          </a:p>
        </p:txBody>
      </p:sp>
      <p:sp>
        <p:nvSpPr>
          <p:cNvPr id="3" name="Content Placeholder 2">
            <a:extLst>
              <a:ext uri="{FF2B5EF4-FFF2-40B4-BE49-F238E27FC236}">
                <a16:creationId xmlns:a16="http://schemas.microsoft.com/office/drawing/2014/main" id="{268A9268-650F-4E49-B218-0C8C0618A5F6}"/>
              </a:ext>
            </a:extLst>
          </p:cNvPr>
          <p:cNvSpPr>
            <a:spLocks noGrp="1"/>
          </p:cNvSpPr>
          <p:nvPr>
            <p:ph idx="1"/>
          </p:nvPr>
        </p:nvSpPr>
        <p:spPr>
          <a:xfrm>
            <a:off x="265112" y="1359834"/>
            <a:ext cx="5602288" cy="5221941"/>
          </a:xfrm>
        </p:spPr>
        <p:txBody>
          <a:bodyPr>
            <a:normAutofit fontScale="77500" lnSpcReduction="20000"/>
          </a:bodyPr>
          <a:lstStyle/>
          <a:p>
            <a:pPr marL="0" indent="0">
              <a:buNone/>
            </a:pPr>
            <a:r>
              <a:rPr lang="en-GB" sz="2100" dirty="0"/>
              <a:t>Ambiguity</a:t>
            </a:r>
          </a:p>
          <a:p>
            <a:pPr>
              <a:buFont typeface="Wingdings" panose="05000000000000000000" pitchFamily="2" charset="2"/>
              <a:buChar char="§"/>
            </a:pPr>
            <a:r>
              <a:rPr lang="en-GB" sz="1600" dirty="0"/>
              <a:t>Never Get an answer  </a:t>
            </a:r>
          </a:p>
          <a:p>
            <a:pPr>
              <a:buFont typeface="Wingdings" panose="05000000000000000000" pitchFamily="2" charset="2"/>
              <a:buChar char="§"/>
            </a:pPr>
            <a:r>
              <a:rPr lang="en-GB" sz="1600" dirty="0"/>
              <a:t>Fear of the Unknown </a:t>
            </a:r>
          </a:p>
          <a:p>
            <a:pPr>
              <a:buFont typeface="Wingdings" panose="05000000000000000000" pitchFamily="2" charset="2"/>
              <a:buChar char="§"/>
            </a:pPr>
            <a:r>
              <a:rPr lang="en-GB" sz="1600" dirty="0"/>
              <a:t>The feeling of not knowing is scarier than knowing or learning to much</a:t>
            </a:r>
          </a:p>
          <a:p>
            <a:pPr>
              <a:buFont typeface="Wingdings" panose="05000000000000000000" pitchFamily="2" charset="2"/>
              <a:buChar char="§"/>
            </a:pPr>
            <a:r>
              <a:rPr lang="en-GB" sz="1600" dirty="0"/>
              <a:t>We are too curious to not want to learn more we crave answers</a:t>
            </a:r>
          </a:p>
          <a:p>
            <a:pPr marL="0" indent="0">
              <a:buNone/>
            </a:pPr>
            <a:r>
              <a:rPr lang="en-GB" sz="2300" dirty="0"/>
              <a:t>Darkness</a:t>
            </a:r>
          </a:p>
          <a:p>
            <a:pPr>
              <a:buFont typeface="Wingdings" panose="05000000000000000000" pitchFamily="2" charset="2"/>
              <a:buChar char="§"/>
            </a:pPr>
            <a:r>
              <a:rPr lang="en-GB" sz="1500" dirty="0"/>
              <a:t>Not able to see anything recognisable </a:t>
            </a:r>
          </a:p>
          <a:p>
            <a:pPr>
              <a:buFont typeface="Wingdings" panose="05000000000000000000" pitchFamily="2" charset="2"/>
              <a:buChar char="§"/>
            </a:pPr>
            <a:r>
              <a:rPr lang="en-GB" sz="1500" dirty="0"/>
              <a:t>Feeling of someone watching you </a:t>
            </a:r>
          </a:p>
          <a:p>
            <a:pPr>
              <a:buFont typeface="Wingdings" panose="05000000000000000000" pitchFamily="2" charset="2"/>
              <a:buChar char="§"/>
            </a:pPr>
            <a:r>
              <a:rPr lang="en-GB" sz="1500" dirty="0"/>
              <a:t>Hard to defend yourself</a:t>
            </a:r>
          </a:p>
          <a:p>
            <a:pPr marL="0" indent="0">
              <a:buNone/>
            </a:pPr>
            <a:r>
              <a:rPr lang="en-GB" sz="2300" dirty="0"/>
              <a:t>Believability </a:t>
            </a:r>
          </a:p>
          <a:p>
            <a:pPr>
              <a:buFont typeface="Wingdings" panose="05000000000000000000" pitchFamily="2" charset="2"/>
              <a:buChar char="§"/>
            </a:pPr>
            <a:r>
              <a:rPr lang="en-GB" sz="1600" dirty="0"/>
              <a:t>Never break your own rules </a:t>
            </a:r>
          </a:p>
          <a:p>
            <a:pPr>
              <a:buFont typeface="Wingdings" panose="05000000000000000000" pitchFamily="2" charset="2"/>
              <a:buChar char="§"/>
            </a:pPr>
            <a:r>
              <a:rPr lang="en-GB" sz="1600" dirty="0"/>
              <a:t>Anything can be scary if given the proper reason to fear it.</a:t>
            </a:r>
          </a:p>
          <a:p>
            <a:pPr>
              <a:buFont typeface="Wingdings" panose="05000000000000000000" pitchFamily="2" charset="2"/>
              <a:buChar char="§"/>
            </a:pPr>
            <a:r>
              <a:rPr lang="en-GB" sz="1600" dirty="0"/>
              <a:t>Characters do sensible choices</a:t>
            </a:r>
          </a:p>
          <a:p>
            <a:pPr marL="0" indent="0">
              <a:buNone/>
            </a:pPr>
            <a:r>
              <a:rPr lang="en-GB" sz="2300" dirty="0"/>
              <a:t>Unrecognize the recognisable </a:t>
            </a:r>
          </a:p>
          <a:p>
            <a:pPr>
              <a:buFont typeface="Wingdings" panose="05000000000000000000" pitchFamily="2" charset="2"/>
              <a:buChar char="§"/>
            </a:pPr>
            <a:r>
              <a:rPr lang="en-GB" sz="1500" dirty="0"/>
              <a:t>Hide the threat so its harder to locate and pay attention to it.</a:t>
            </a:r>
          </a:p>
          <a:p>
            <a:pPr>
              <a:buFont typeface="Wingdings" panose="05000000000000000000" pitchFamily="2" charset="2"/>
              <a:buChar char="§"/>
            </a:pPr>
            <a:r>
              <a:rPr lang="en-GB" sz="1500" dirty="0"/>
              <a:t>Masks, hair, and other objects can hide the face, losing emotion </a:t>
            </a:r>
          </a:p>
          <a:p>
            <a:pPr>
              <a:buFont typeface="Wingdings" panose="05000000000000000000" pitchFamily="2" charset="2"/>
              <a:buChar char="§"/>
            </a:pPr>
            <a:r>
              <a:rPr lang="en-GB" sz="1500" dirty="0"/>
              <a:t>Having  body parts missing or have an abundance of to throw off </a:t>
            </a:r>
          </a:p>
          <a:p>
            <a:pPr marL="0" indent="0">
              <a:buNone/>
            </a:pPr>
            <a:endParaRPr lang="en-GB" sz="1500" dirty="0"/>
          </a:p>
          <a:p>
            <a:pPr marL="0" indent="0">
              <a:buNone/>
            </a:pPr>
            <a:endParaRPr lang="en-GB" sz="1600" dirty="0"/>
          </a:p>
          <a:p>
            <a:pPr marL="0" indent="0">
              <a:buNone/>
            </a:pPr>
            <a:endParaRPr lang="en-GB" dirty="0"/>
          </a:p>
        </p:txBody>
      </p:sp>
      <p:sp>
        <p:nvSpPr>
          <p:cNvPr id="4" name="TextBox 3">
            <a:extLst>
              <a:ext uri="{FF2B5EF4-FFF2-40B4-BE49-F238E27FC236}">
                <a16:creationId xmlns:a16="http://schemas.microsoft.com/office/drawing/2014/main" id="{57374964-3440-44E8-BB1E-A815788E05A4}"/>
              </a:ext>
            </a:extLst>
          </p:cNvPr>
          <p:cNvSpPr txBox="1"/>
          <p:nvPr/>
        </p:nvSpPr>
        <p:spPr>
          <a:xfrm>
            <a:off x="6496050" y="1293158"/>
            <a:ext cx="5430838" cy="3477875"/>
          </a:xfrm>
          <a:prstGeom prst="rect">
            <a:avLst/>
          </a:prstGeom>
          <a:noFill/>
        </p:spPr>
        <p:txBody>
          <a:bodyPr wrap="square" rtlCol="0">
            <a:spAutoFit/>
          </a:bodyPr>
          <a:lstStyle/>
          <a:p>
            <a:r>
              <a:rPr lang="en-GB" sz="2000" dirty="0"/>
              <a:t>List of some common Fears</a:t>
            </a:r>
          </a:p>
          <a:p>
            <a:endParaRPr lang="en-GB" sz="2000" dirty="0"/>
          </a:p>
          <a:p>
            <a:endParaRPr lang="en-GB" sz="2000" dirty="0"/>
          </a:p>
          <a:p>
            <a:r>
              <a:rPr lang="en-GB" sz="1600" dirty="0"/>
              <a:t>Fear of Darkness – Achluophobia </a:t>
            </a:r>
          </a:p>
          <a:p>
            <a:r>
              <a:rPr lang="en-GB" sz="1600" dirty="0"/>
              <a:t>Fear of Heights – Aerophobia</a:t>
            </a:r>
          </a:p>
          <a:p>
            <a:r>
              <a:rPr lang="en-GB" sz="1600" dirty="0"/>
              <a:t>Fear of Spiders – Arachnophobia </a:t>
            </a:r>
          </a:p>
          <a:p>
            <a:r>
              <a:rPr lang="en-GB" sz="1600" dirty="0"/>
              <a:t>Fear of Being Alone – Autophobia </a:t>
            </a:r>
          </a:p>
          <a:p>
            <a:r>
              <a:rPr lang="en-GB" sz="1600" dirty="0"/>
              <a:t>Fear of Confined spaces – Claustrophobia</a:t>
            </a:r>
          </a:p>
          <a:p>
            <a:r>
              <a:rPr lang="en-GB" sz="1600" dirty="0"/>
              <a:t>Fear of Clowns – Coulrophobia</a:t>
            </a:r>
          </a:p>
          <a:p>
            <a:r>
              <a:rPr lang="en-GB" sz="1600" dirty="0"/>
              <a:t>Fear of Insects – Entomophobia / insectophobia</a:t>
            </a:r>
          </a:p>
          <a:p>
            <a:r>
              <a:rPr lang="en-GB" sz="1600" dirty="0"/>
              <a:t>Fear of Blood – Hemophobia </a:t>
            </a:r>
          </a:p>
          <a:p>
            <a:r>
              <a:rPr lang="en-GB" sz="1600" dirty="0"/>
              <a:t>Fear of Death or dead things – Necrophobia    </a:t>
            </a:r>
          </a:p>
          <a:p>
            <a:endParaRPr lang="en-GB" sz="1600" dirty="0"/>
          </a:p>
        </p:txBody>
      </p:sp>
    </p:spTree>
    <p:extLst>
      <p:ext uri="{BB962C8B-B14F-4D97-AF65-F5344CB8AC3E}">
        <p14:creationId xmlns:p14="http://schemas.microsoft.com/office/powerpoint/2010/main" val="1320885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6EEE3-2E54-46D4-9D1A-CD11B7322EFE}"/>
              </a:ext>
            </a:extLst>
          </p:cNvPr>
          <p:cNvSpPr>
            <a:spLocks noGrp="1"/>
          </p:cNvSpPr>
          <p:nvPr>
            <p:ph type="title"/>
          </p:nvPr>
        </p:nvSpPr>
        <p:spPr/>
        <p:txBody>
          <a:bodyPr/>
          <a:lstStyle/>
          <a:p>
            <a:r>
              <a:rPr lang="en-GB" dirty="0"/>
              <a:t>Next Step:</a:t>
            </a:r>
            <a:br>
              <a:rPr lang="en-GB" dirty="0"/>
            </a:br>
            <a:endParaRPr lang="en-GB" dirty="0"/>
          </a:p>
        </p:txBody>
      </p:sp>
      <p:sp>
        <p:nvSpPr>
          <p:cNvPr id="3" name="Content Placeholder 2">
            <a:extLst>
              <a:ext uri="{FF2B5EF4-FFF2-40B4-BE49-F238E27FC236}">
                <a16:creationId xmlns:a16="http://schemas.microsoft.com/office/drawing/2014/main" id="{E4F6A769-DF23-475F-AD51-22CFEFC456B4}"/>
              </a:ext>
            </a:extLst>
          </p:cNvPr>
          <p:cNvSpPr>
            <a:spLocks noGrp="1"/>
          </p:cNvSpPr>
          <p:nvPr>
            <p:ph idx="1"/>
          </p:nvPr>
        </p:nvSpPr>
        <p:spPr/>
        <p:txBody>
          <a:bodyPr/>
          <a:lstStyle/>
          <a:p>
            <a:pPr marL="0" indent="0">
              <a:buNone/>
            </a:pPr>
            <a:r>
              <a:rPr lang="en-GB" dirty="0"/>
              <a:t>I will start designing three different monsters based on the three horrors, Paranormal, Creatures and Human like. </a:t>
            </a:r>
            <a:br>
              <a:rPr lang="en-GB" dirty="0"/>
            </a:br>
            <a:br>
              <a:rPr lang="en-GB" dirty="0"/>
            </a:br>
            <a:r>
              <a:rPr lang="en-GB" dirty="0"/>
              <a:t>This will help me know what kind of story I would tell with them, how they would move (Walk cycles and/or storyboarding) and giving a interesting location for the scenes to take place.</a:t>
            </a:r>
            <a:br>
              <a:rPr lang="en-GB" dirty="0"/>
            </a:br>
            <a:endParaRPr lang="en-GB" dirty="0"/>
          </a:p>
          <a:p>
            <a:pPr marL="0" indent="0">
              <a:buNone/>
            </a:pPr>
            <a:r>
              <a:rPr lang="en-GB" dirty="0"/>
              <a:t>Just as a lifeline and I am unable to achieve Three different animations with three different monsters Ill just stick to my favourite idea and work on that storyline and monster to create a solid short than multiple average horror shorts.   </a:t>
            </a:r>
          </a:p>
        </p:txBody>
      </p:sp>
    </p:spTree>
    <p:extLst>
      <p:ext uri="{BB962C8B-B14F-4D97-AF65-F5344CB8AC3E}">
        <p14:creationId xmlns:p14="http://schemas.microsoft.com/office/powerpoint/2010/main" val="17021836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267</TotalTime>
  <Words>955</Words>
  <Application>Microsoft Office PowerPoint</Application>
  <PresentationFormat>Widescreen</PresentationFormat>
  <Paragraphs>108</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Century Gothic</vt:lpstr>
      <vt:lpstr>Wingdings</vt:lpstr>
      <vt:lpstr>Wingdings 3</vt:lpstr>
      <vt:lpstr>Ion</vt:lpstr>
      <vt:lpstr>Self-Led Project</vt:lpstr>
      <vt:lpstr>Horror Monsters </vt:lpstr>
      <vt:lpstr>What is a monster?</vt:lpstr>
      <vt:lpstr>What I think Makes something scary?</vt:lpstr>
      <vt:lpstr>Paranormal Horror 1/3</vt:lpstr>
      <vt:lpstr>Creature Horror 2/3</vt:lpstr>
      <vt:lpstr>Human like Horror 3/3</vt:lpstr>
      <vt:lpstr>Inspirations 1/3 </vt:lpstr>
      <vt:lpstr>Inspirations 2/3 </vt:lpstr>
      <vt:lpstr>PowerPoint Presentation</vt:lpstr>
      <vt:lpstr>What I find scary notes</vt:lpstr>
      <vt:lpstr>Next Step: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 Foster</dc:creator>
  <cp:lastModifiedBy>William Foster</cp:lastModifiedBy>
  <cp:revision>22</cp:revision>
  <dcterms:created xsi:type="dcterms:W3CDTF">2020-10-04T19:09:11Z</dcterms:created>
  <dcterms:modified xsi:type="dcterms:W3CDTF">2020-10-04T23:36:31Z</dcterms:modified>
</cp:coreProperties>
</file>