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71" r:id="rId6"/>
    <p:sldId id="259" r:id="rId7"/>
    <p:sldId id="261" r:id="rId8"/>
    <p:sldId id="263" r:id="rId9"/>
    <p:sldId id="262" r:id="rId10"/>
    <p:sldId id="270" r:id="rId11"/>
    <p:sldId id="265"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6" autoAdjust="0"/>
    <p:restoredTop sz="94660"/>
  </p:normalViewPr>
  <p:slideViewPr>
    <p:cSldViewPr snapToGrid="0">
      <p:cViewPr varScale="1">
        <p:scale>
          <a:sx n="48" d="100"/>
          <a:sy n="48" d="100"/>
        </p:scale>
        <p:origin x="4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42D3-0B1D-4787-83C3-A23E12B8FC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838CDF5-72EF-40B8-9761-0328504618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558CC0-E9C4-482F-A764-2B3A203D05B8}"/>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4456C0EA-01BF-4F0A-9D99-594F5B98C4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AA6D2-1AA5-4C8D-B46E-1A127319B727}"/>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408354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7FF3-8213-4AD8-85E9-4287EB1841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867A35-9FD1-4D5B-98B2-367E72042B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F66F08-50E5-4623-9E2E-A4BCFE38AF25}"/>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662824B3-2959-4A45-9B68-62476B5C51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9AA1EC-8506-4985-8E4A-2F84883B332C}"/>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2064428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20119-51EE-4B62-9BF9-0AC9406DF9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74A072-ED43-4F6F-B8F5-2A101DF1A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6F8F5C-2455-4968-938A-BF7F72922396}"/>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D5917829-9770-459D-AAD0-12478503C9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8EDDAD-2211-48A1-84D2-9B2D66437770}"/>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1039236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B83B-FC7C-440B-8C8F-A7123CD9FF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4873CF-3EA0-40EB-BD1E-87BC2FCA53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283FA3-5465-45B7-BEA0-399416AD81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A23EDB-6AD4-4021-8391-7D881BED25DC}"/>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6" name="Footer Placeholder 5">
            <a:extLst>
              <a:ext uri="{FF2B5EF4-FFF2-40B4-BE49-F238E27FC236}">
                <a16:creationId xmlns:a16="http://schemas.microsoft.com/office/drawing/2014/main" id="{333828DF-8729-4877-8E40-C9733FAC03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FF57FC-CBF8-43AF-B1EA-56FCCEF2D380}"/>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3504508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D850-8B74-4AEF-9687-0027BE4EA5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93F74C-A7C4-4930-93E1-26EB2AD53C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23E433-4D11-4D6E-B415-85D9AD6CE0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77439E-8752-487F-9568-DC4E862935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146D42-57D6-40E6-AB75-DF5D6A0664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2C88C9A-08F4-450A-A67B-DAFF8225391A}"/>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8" name="Footer Placeholder 7">
            <a:extLst>
              <a:ext uri="{FF2B5EF4-FFF2-40B4-BE49-F238E27FC236}">
                <a16:creationId xmlns:a16="http://schemas.microsoft.com/office/drawing/2014/main" id="{859F1F41-A237-4A22-89BB-ED933C7D33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76EB8F-D2BE-4A22-8004-7C9199D5E008}"/>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132582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E800-3813-4656-9F84-A02DA71FDDB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0163A7-6707-47CA-9407-980D3E2AD367}"/>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4" name="Footer Placeholder 3">
            <a:extLst>
              <a:ext uri="{FF2B5EF4-FFF2-40B4-BE49-F238E27FC236}">
                <a16:creationId xmlns:a16="http://schemas.microsoft.com/office/drawing/2014/main" id="{BBF56F16-A1E2-4E26-907F-29844C2235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C6BD0A-0F4F-4411-877B-3AD68C0FE4E9}"/>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314279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9A7396-2038-42D7-9BB8-9AA80D3E188C}"/>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3" name="Footer Placeholder 2">
            <a:extLst>
              <a:ext uri="{FF2B5EF4-FFF2-40B4-BE49-F238E27FC236}">
                <a16:creationId xmlns:a16="http://schemas.microsoft.com/office/drawing/2014/main" id="{8DB42CCD-49F9-435A-ADFD-23AB2712BB9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700334-DE3C-452C-A680-D85D39B31F23}"/>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291088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71A9-EA4E-4F10-BC91-23BA5C9CB7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C70C22-97ED-4457-AEA8-303C4D039A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F3D737-3EF5-4076-AF0D-C7ABE3432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288C8C-7573-4965-B31C-2A05ACAC6317}"/>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6" name="Footer Placeholder 5">
            <a:extLst>
              <a:ext uri="{FF2B5EF4-FFF2-40B4-BE49-F238E27FC236}">
                <a16:creationId xmlns:a16="http://schemas.microsoft.com/office/drawing/2014/main" id="{3DAF7664-FCB3-4496-94B9-C563BF0148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8125E9-C59F-4211-BD26-1D82571060C4}"/>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3173472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0DA3-6915-4420-A658-43E27CA759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6B84DD6-EE49-42DB-9506-99BD5A47B5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4B8721D-CB82-485D-A512-423ED7E8C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E4CAD9-BD7B-4F45-9A90-6BBA731C32E8}"/>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6" name="Footer Placeholder 5">
            <a:extLst>
              <a:ext uri="{FF2B5EF4-FFF2-40B4-BE49-F238E27FC236}">
                <a16:creationId xmlns:a16="http://schemas.microsoft.com/office/drawing/2014/main" id="{15E78719-D59D-4F1F-A19B-D9CC2C2AF4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A848B3-B82D-4878-9FE9-B65152F016E7}"/>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374889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18B7-DDEC-4982-838A-15E316A265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CD2777-A844-42B9-9770-031529EF09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39364D-537A-45E0-900E-207E4BFC3A4C}"/>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B48F2AB9-9776-4AE7-B246-C8C0E1EB37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6CB768-FF21-4FCC-BACF-50D91DFD0268}"/>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402818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F1CAC5-DEC3-44A5-A37B-D8AC8F6B04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28321B-1337-4CDE-AEA3-EDFFD99874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A95D2C-3A0F-45CE-8594-DFD066CB1A0F}"/>
              </a:ext>
            </a:extLst>
          </p:cNvPr>
          <p:cNvSpPr>
            <a:spLocks noGrp="1"/>
          </p:cNvSpPr>
          <p:nvPr>
            <p:ph type="dt" sz="half" idx="10"/>
          </p:nvPr>
        </p:nvSpPr>
        <p:spPr/>
        <p:txBody>
          <a:body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A3C4B18C-FB66-49AC-86A8-3C3C52B710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9F52EA-ACDC-447D-956A-15951B99DBAF}"/>
              </a:ext>
            </a:extLst>
          </p:cNvPr>
          <p:cNvSpPr>
            <a:spLocks noGrp="1"/>
          </p:cNvSpPr>
          <p:nvPr>
            <p:ph type="sldNum" sz="quarter" idx="12"/>
          </p:nvPr>
        </p:nvSpPr>
        <p:spPr/>
        <p:txBody>
          <a:bodyPr/>
          <a:lstStyle/>
          <a:p>
            <a:fld id="{D4AC5F79-B46E-4EE2-AE23-5059B62F1554}" type="slidenum">
              <a:rPr lang="en-GB" smtClean="0"/>
              <a:t>‹#›</a:t>
            </a:fld>
            <a:endParaRPr lang="en-GB"/>
          </a:p>
        </p:txBody>
      </p:sp>
    </p:spTree>
    <p:extLst>
      <p:ext uri="{BB962C8B-B14F-4D97-AF65-F5344CB8AC3E}">
        <p14:creationId xmlns:p14="http://schemas.microsoft.com/office/powerpoint/2010/main" val="3078547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806415-FCC6-4CAD-BF49-86890BE9C4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22024F-ED2E-4806-9B34-C25528C99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85F787-6263-4BAE-9C0D-FA898B16D1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DDE243-0A1B-47AF-964E-5BAD8BDE1120}" type="datetimeFigureOut">
              <a:rPr lang="en-GB" smtClean="0"/>
              <a:t>07/12/2020</a:t>
            </a:fld>
            <a:endParaRPr lang="en-GB"/>
          </a:p>
        </p:txBody>
      </p:sp>
      <p:sp>
        <p:nvSpPr>
          <p:cNvPr id="5" name="Footer Placeholder 4">
            <a:extLst>
              <a:ext uri="{FF2B5EF4-FFF2-40B4-BE49-F238E27FC236}">
                <a16:creationId xmlns:a16="http://schemas.microsoft.com/office/drawing/2014/main" id="{5F0AD540-FBF5-4C83-A5AF-431CE32E46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6ABE77-32B9-4660-9B34-D0EFBABDE3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C5F79-B46E-4EE2-AE23-5059B62F1554}" type="slidenum">
              <a:rPr lang="en-GB" smtClean="0"/>
              <a:t>‹#›</a:t>
            </a:fld>
            <a:endParaRPr lang="en-GB"/>
          </a:p>
        </p:txBody>
      </p:sp>
    </p:spTree>
    <p:extLst>
      <p:ext uri="{BB962C8B-B14F-4D97-AF65-F5344CB8AC3E}">
        <p14:creationId xmlns:p14="http://schemas.microsoft.com/office/powerpoint/2010/main" val="2283504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 Id="rId9" Type="http://schemas.openxmlformats.org/officeDocument/2006/relationships/image" Target="../media/image34.jpg"/></Relationships>
</file>

<file path=ppt/slides/_rels/slide13.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 Id="rId9" Type="http://schemas.openxmlformats.org/officeDocument/2006/relationships/image" Target="../media/image42.jpg"/></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46.jpg"/><Relationship Id="rId4" Type="http://schemas.openxmlformats.org/officeDocument/2006/relationships/image" Target="../media/image4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6F1F-C619-403B-80B6-26D4E8836CA7}"/>
              </a:ext>
            </a:extLst>
          </p:cNvPr>
          <p:cNvSpPr>
            <a:spLocks noGrp="1"/>
          </p:cNvSpPr>
          <p:nvPr>
            <p:ph type="ctrTitle"/>
          </p:nvPr>
        </p:nvSpPr>
        <p:spPr/>
        <p:txBody>
          <a:bodyPr/>
          <a:lstStyle/>
          <a:p>
            <a:r>
              <a:rPr lang="en-GB" dirty="0"/>
              <a:t>VIVA VOCE</a:t>
            </a:r>
          </a:p>
        </p:txBody>
      </p:sp>
      <p:sp>
        <p:nvSpPr>
          <p:cNvPr id="3" name="Subtitle 2">
            <a:extLst>
              <a:ext uri="{FF2B5EF4-FFF2-40B4-BE49-F238E27FC236}">
                <a16:creationId xmlns:a16="http://schemas.microsoft.com/office/drawing/2014/main" id="{F343D065-33FD-4181-9CCA-085835AA5B4E}"/>
              </a:ext>
            </a:extLst>
          </p:cNvPr>
          <p:cNvSpPr>
            <a:spLocks noGrp="1"/>
          </p:cNvSpPr>
          <p:nvPr>
            <p:ph type="subTitle" idx="1"/>
          </p:nvPr>
        </p:nvSpPr>
        <p:spPr/>
        <p:txBody>
          <a:bodyPr/>
          <a:lstStyle/>
          <a:p>
            <a:r>
              <a:rPr lang="en-GB" dirty="0"/>
              <a:t>By William Foster</a:t>
            </a:r>
          </a:p>
        </p:txBody>
      </p:sp>
    </p:spTree>
    <p:extLst>
      <p:ext uri="{BB962C8B-B14F-4D97-AF65-F5344CB8AC3E}">
        <p14:creationId xmlns:p14="http://schemas.microsoft.com/office/powerpoint/2010/main" val="97714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B27F-F17A-4E34-AF06-D8D6B1AC320C}"/>
              </a:ext>
            </a:extLst>
          </p:cNvPr>
          <p:cNvSpPr>
            <a:spLocks noGrp="1"/>
          </p:cNvSpPr>
          <p:nvPr>
            <p:ph type="title"/>
          </p:nvPr>
        </p:nvSpPr>
        <p:spPr/>
        <p:txBody>
          <a:bodyPr/>
          <a:lstStyle/>
          <a:p>
            <a:r>
              <a:rPr lang="en-GB" sz="2800" dirty="0"/>
              <a:t>Synopsis</a:t>
            </a:r>
            <a:r>
              <a:rPr lang="en-GB" dirty="0"/>
              <a:t> </a:t>
            </a:r>
          </a:p>
        </p:txBody>
      </p:sp>
      <p:sp>
        <p:nvSpPr>
          <p:cNvPr id="3" name="Content Placeholder 2">
            <a:extLst>
              <a:ext uri="{FF2B5EF4-FFF2-40B4-BE49-F238E27FC236}">
                <a16:creationId xmlns:a16="http://schemas.microsoft.com/office/drawing/2014/main" id="{0C67361D-193A-4E45-9D4E-07049B9C9F99}"/>
              </a:ext>
            </a:extLst>
          </p:cNvPr>
          <p:cNvSpPr>
            <a:spLocks noGrp="1"/>
          </p:cNvSpPr>
          <p:nvPr>
            <p:ph idx="1"/>
          </p:nvPr>
        </p:nvSpPr>
        <p:spPr>
          <a:xfrm>
            <a:off x="1402080" y="1874520"/>
            <a:ext cx="8938260" cy="4328160"/>
          </a:xfrm>
        </p:spPr>
        <p:txBody>
          <a:bodyPr>
            <a:normAutofit/>
          </a:bodyPr>
          <a:lstStyle/>
          <a:p>
            <a:pPr marL="0" indent="0">
              <a:buNone/>
            </a:pPr>
            <a:r>
              <a:rPr lang="en-GB" dirty="0"/>
              <a:t>We follow a lonely character who is living day by day dealing with their own inner demons within their own room, they pass the days within their room doing mundane activity’s.</a:t>
            </a:r>
            <a:br>
              <a:rPr lang="en-GB" dirty="0"/>
            </a:br>
            <a:r>
              <a:rPr lang="en-GB" dirty="0"/>
              <a:t>but things take a turn when their inner demon starts appearing and causes the character to become more and more depressed before the monster starts becoming real and start slowly tormenting them in reality. </a:t>
            </a:r>
          </a:p>
          <a:p>
            <a:pPr marL="0" indent="0">
              <a:buNone/>
            </a:pPr>
            <a:endParaRPr lang="en-GB" dirty="0"/>
          </a:p>
        </p:txBody>
      </p:sp>
      <p:pic>
        <p:nvPicPr>
          <p:cNvPr id="5" name="Picture 4">
            <a:extLst>
              <a:ext uri="{FF2B5EF4-FFF2-40B4-BE49-F238E27FC236}">
                <a16:creationId xmlns:a16="http://schemas.microsoft.com/office/drawing/2014/main" id="{7405E377-D18F-4D67-BE8A-6A386873C425}"/>
              </a:ext>
            </a:extLst>
          </p:cNvPr>
          <p:cNvPicPr>
            <a:picLocks noChangeAspect="1"/>
          </p:cNvPicPr>
          <p:nvPr/>
        </p:nvPicPr>
        <p:blipFill rotWithShape="1">
          <a:blip r:embed="rId2">
            <a:extLst>
              <a:ext uri="{28A0092B-C50C-407E-A947-70E740481C1C}">
                <a14:useLocalDpi xmlns:a14="http://schemas.microsoft.com/office/drawing/2010/main" val="0"/>
              </a:ext>
            </a:extLst>
          </a:blip>
          <a:srcRect l="38364" t="50000" r="11878" b="6875"/>
          <a:stretch/>
        </p:blipFill>
        <p:spPr>
          <a:xfrm>
            <a:off x="7993214" y="4350841"/>
            <a:ext cx="4198786" cy="2507159"/>
          </a:xfrm>
          <a:prstGeom prst="rect">
            <a:avLst/>
          </a:prstGeom>
        </p:spPr>
      </p:pic>
    </p:spTree>
    <p:extLst>
      <p:ext uri="{BB962C8B-B14F-4D97-AF65-F5344CB8AC3E}">
        <p14:creationId xmlns:p14="http://schemas.microsoft.com/office/powerpoint/2010/main" val="366605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B3CC-5CDC-430E-AC06-8205735CF128}"/>
              </a:ext>
            </a:extLst>
          </p:cNvPr>
          <p:cNvSpPr>
            <a:spLocks noGrp="1"/>
          </p:cNvSpPr>
          <p:nvPr>
            <p:ph type="title"/>
          </p:nvPr>
        </p:nvSpPr>
        <p:spPr/>
        <p:txBody>
          <a:bodyPr/>
          <a:lstStyle/>
          <a:p>
            <a:r>
              <a:rPr lang="en-GB" sz="2400" dirty="0"/>
              <a:t>Treatment</a:t>
            </a:r>
            <a:r>
              <a:rPr lang="en-GB" dirty="0"/>
              <a:t> </a:t>
            </a:r>
          </a:p>
        </p:txBody>
      </p:sp>
      <p:sp>
        <p:nvSpPr>
          <p:cNvPr id="3" name="Content Placeholder 2">
            <a:extLst>
              <a:ext uri="{FF2B5EF4-FFF2-40B4-BE49-F238E27FC236}">
                <a16:creationId xmlns:a16="http://schemas.microsoft.com/office/drawing/2014/main" id="{EB179217-66B8-45FC-A774-4FBAC056A3EE}"/>
              </a:ext>
            </a:extLst>
          </p:cNvPr>
          <p:cNvSpPr>
            <a:spLocks noGrp="1"/>
          </p:cNvSpPr>
          <p:nvPr>
            <p:ph idx="1"/>
          </p:nvPr>
        </p:nvSpPr>
        <p:spPr>
          <a:xfrm>
            <a:off x="609600" y="1460500"/>
            <a:ext cx="10972800" cy="5032375"/>
          </a:xfrm>
        </p:spPr>
        <p:txBody>
          <a:bodyPr>
            <a:normAutofit fontScale="92500" lnSpcReduction="10000"/>
          </a:bodyPr>
          <a:lstStyle/>
          <a:p>
            <a:pPr marL="0" indent="0">
              <a:buNone/>
            </a:pPr>
            <a:r>
              <a:rPr lang="en-GB" dirty="0"/>
              <a:t>This animated film is a story about loneliness and depression. </a:t>
            </a:r>
            <a:br>
              <a:rPr lang="en-GB" dirty="0"/>
            </a:br>
            <a:br>
              <a:rPr lang="en-GB" dirty="0"/>
            </a:br>
            <a:r>
              <a:rPr lang="en-GB" dirty="0"/>
              <a:t>With each new day a new problem would emerge, from no one wanting to talk to the character leading to them feeling lonely, to them being self-conscious about how they look, from looking in the mirror at themselves and being depressed due to this. </a:t>
            </a:r>
          </a:p>
          <a:p>
            <a:pPr marL="0" indent="0">
              <a:buNone/>
            </a:pPr>
            <a:r>
              <a:rPr lang="en-GB" dirty="0"/>
              <a:t>What's unique about this animation is that it will be set in one location, a bed room, in both 2D and Stop-motion, Both animation styles used together is unique enough to get people interested in watching both styles together. </a:t>
            </a:r>
          </a:p>
          <a:p>
            <a:pPr marL="0" indent="0">
              <a:buNone/>
            </a:pPr>
            <a:r>
              <a:rPr lang="en-GB" dirty="0"/>
              <a:t>This story can also be linked to the Covid pandemic since many people have experienced the dullness of waking up and being trapped inside and being unable to meet anyone.  </a:t>
            </a:r>
          </a:p>
          <a:p>
            <a:pPr marL="0" indent="0">
              <a:buNone/>
            </a:pPr>
            <a:r>
              <a:rPr lang="en-GB" dirty="0"/>
              <a:t>I'm hoping for this animation to be between 3 to 4 minutes long. </a:t>
            </a:r>
          </a:p>
        </p:txBody>
      </p:sp>
    </p:spTree>
    <p:extLst>
      <p:ext uri="{BB962C8B-B14F-4D97-AF65-F5344CB8AC3E}">
        <p14:creationId xmlns:p14="http://schemas.microsoft.com/office/powerpoint/2010/main" val="1935217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CDAC0-8AB0-4D23-92D8-3DEF5E635A4A}"/>
              </a:ext>
            </a:extLst>
          </p:cNvPr>
          <p:cNvSpPr>
            <a:spLocks noGrp="1"/>
          </p:cNvSpPr>
          <p:nvPr>
            <p:ph type="title"/>
          </p:nvPr>
        </p:nvSpPr>
        <p:spPr/>
        <p:txBody>
          <a:bodyPr>
            <a:normAutofit/>
          </a:bodyPr>
          <a:lstStyle/>
          <a:p>
            <a:r>
              <a:rPr lang="en-GB" sz="2800" dirty="0"/>
              <a:t>Target Audience </a:t>
            </a:r>
          </a:p>
        </p:txBody>
      </p:sp>
      <p:sp>
        <p:nvSpPr>
          <p:cNvPr id="3" name="Content Placeholder 2">
            <a:extLst>
              <a:ext uri="{FF2B5EF4-FFF2-40B4-BE49-F238E27FC236}">
                <a16:creationId xmlns:a16="http://schemas.microsoft.com/office/drawing/2014/main" id="{6A9FA699-2733-42D6-9DB9-9AFCEDCAB948}"/>
              </a:ext>
            </a:extLst>
          </p:cNvPr>
          <p:cNvSpPr>
            <a:spLocks noGrp="1"/>
          </p:cNvSpPr>
          <p:nvPr>
            <p:ph idx="1"/>
          </p:nvPr>
        </p:nvSpPr>
        <p:spPr>
          <a:xfrm>
            <a:off x="838200" y="2100420"/>
            <a:ext cx="10515600" cy="3601403"/>
          </a:xfrm>
        </p:spPr>
        <p:txBody>
          <a:bodyPr/>
          <a:lstStyle/>
          <a:p>
            <a:pPr marL="0" indent="0">
              <a:buNone/>
            </a:pPr>
            <a:r>
              <a:rPr lang="en-GB" dirty="0"/>
              <a:t>This animation would be targeted towards early teens to late 20’s, But due to the subject matter can be understood by more. </a:t>
            </a:r>
            <a:br>
              <a:rPr lang="en-GB" dirty="0"/>
            </a:br>
            <a:br>
              <a:rPr lang="en-GB" dirty="0"/>
            </a:br>
            <a:endParaRPr lang="en-GB" dirty="0"/>
          </a:p>
          <a:p>
            <a:pPr marL="0" indent="0">
              <a:buNone/>
            </a:pPr>
            <a:r>
              <a:rPr lang="en-GB" dirty="0"/>
              <a:t>The animation would also target people who also experience with this type of loneliness and depression, being able to relate to the lonely character and understand how they feel. </a:t>
            </a:r>
          </a:p>
          <a:p>
            <a:pPr marL="0" indent="0">
              <a:buNone/>
            </a:pPr>
            <a:endParaRPr lang="en-GB" dirty="0"/>
          </a:p>
        </p:txBody>
      </p:sp>
    </p:spTree>
    <p:extLst>
      <p:ext uri="{BB962C8B-B14F-4D97-AF65-F5344CB8AC3E}">
        <p14:creationId xmlns:p14="http://schemas.microsoft.com/office/powerpoint/2010/main" val="69979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C4E9F9-A6F6-431A-98A9-85C272A75F21}"/>
              </a:ext>
            </a:extLst>
          </p:cNvPr>
          <p:cNvPicPr>
            <a:picLocks noChangeAspect="1"/>
          </p:cNvPicPr>
          <p:nvPr/>
        </p:nvPicPr>
        <p:blipFill>
          <a:blip r:embed="rId2"/>
          <a:stretch>
            <a:fillRect/>
          </a:stretch>
        </p:blipFill>
        <p:spPr>
          <a:xfrm>
            <a:off x="3803767" y="2120960"/>
            <a:ext cx="4584468" cy="2292234"/>
          </a:xfrm>
          <a:prstGeom prst="rect">
            <a:avLst/>
          </a:prstGeom>
        </p:spPr>
      </p:pic>
      <p:pic>
        <p:nvPicPr>
          <p:cNvPr id="13" name="Picture 12">
            <a:extLst>
              <a:ext uri="{FF2B5EF4-FFF2-40B4-BE49-F238E27FC236}">
                <a16:creationId xmlns:a16="http://schemas.microsoft.com/office/drawing/2014/main" id="{CA829687-C842-4962-9EF0-F84969AA5E02}"/>
              </a:ext>
            </a:extLst>
          </p:cNvPr>
          <p:cNvPicPr>
            <a:picLocks noChangeAspect="1"/>
          </p:cNvPicPr>
          <p:nvPr/>
        </p:nvPicPr>
        <p:blipFill>
          <a:blip r:embed="rId3"/>
          <a:stretch>
            <a:fillRect/>
          </a:stretch>
        </p:blipFill>
        <p:spPr>
          <a:xfrm>
            <a:off x="-102375" y="2125297"/>
            <a:ext cx="4610169" cy="2426128"/>
          </a:xfrm>
          <a:prstGeom prst="rect">
            <a:avLst/>
          </a:prstGeom>
        </p:spPr>
      </p:pic>
      <p:pic>
        <p:nvPicPr>
          <p:cNvPr id="17" name="Picture 16">
            <a:extLst>
              <a:ext uri="{FF2B5EF4-FFF2-40B4-BE49-F238E27FC236}">
                <a16:creationId xmlns:a16="http://schemas.microsoft.com/office/drawing/2014/main" id="{1D8BFC0F-C9E7-444C-8EC3-297751FA2161}"/>
              </a:ext>
            </a:extLst>
          </p:cNvPr>
          <p:cNvPicPr>
            <a:picLocks noChangeAspect="1"/>
          </p:cNvPicPr>
          <p:nvPr/>
        </p:nvPicPr>
        <p:blipFill>
          <a:blip r:embed="rId4"/>
          <a:stretch>
            <a:fillRect/>
          </a:stretch>
        </p:blipFill>
        <p:spPr>
          <a:xfrm>
            <a:off x="3425492" y="4408856"/>
            <a:ext cx="4624794" cy="2210222"/>
          </a:xfrm>
          <a:prstGeom prst="rect">
            <a:avLst/>
          </a:prstGeom>
        </p:spPr>
      </p:pic>
      <p:pic>
        <p:nvPicPr>
          <p:cNvPr id="19" name="Picture 18">
            <a:extLst>
              <a:ext uri="{FF2B5EF4-FFF2-40B4-BE49-F238E27FC236}">
                <a16:creationId xmlns:a16="http://schemas.microsoft.com/office/drawing/2014/main" id="{8C7B8718-E14D-46EF-809A-922D85B6EB6A}"/>
              </a:ext>
            </a:extLst>
          </p:cNvPr>
          <p:cNvPicPr>
            <a:picLocks noChangeAspect="1"/>
          </p:cNvPicPr>
          <p:nvPr/>
        </p:nvPicPr>
        <p:blipFill>
          <a:blip r:embed="rId5"/>
          <a:stretch>
            <a:fillRect/>
          </a:stretch>
        </p:blipFill>
        <p:spPr>
          <a:xfrm>
            <a:off x="4820866" y="80277"/>
            <a:ext cx="4001881" cy="2238654"/>
          </a:xfrm>
          <a:prstGeom prst="rect">
            <a:avLst/>
          </a:prstGeom>
        </p:spPr>
      </p:pic>
      <p:pic>
        <p:nvPicPr>
          <p:cNvPr id="21" name="Picture 20">
            <a:extLst>
              <a:ext uri="{FF2B5EF4-FFF2-40B4-BE49-F238E27FC236}">
                <a16:creationId xmlns:a16="http://schemas.microsoft.com/office/drawing/2014/main" id="{EC423BFB-44CF-46D4-9C6D-6332689DAD8C}"/>
              </a:ext>
            </a:extLst>
          </p:cNvPr>
          <p:cNvPicPr>
            <a:picLocks noChangeAspect="1"/>
          </p:cNvPicPr>
          <p:nvPr/>
        </p:nvPicPr>
        <p:blipFill>
          <a:blip r:embed="rId6"/>
          <a:stretch>
            <a:fillRect/>
          </a:stretch>
        </p:blipFill>
        <p:spPr>
          <a:xfrm>
            <a:off x="7677149" y="2233269"/>
            <a:ext cx="4768703" cy="2134562"/>
          </a:xfrm>
          <a:prstGeom prst="rect">
            <a:avLst/>
          </a:prstGeom>
        </p:spPr>
      </p:pic>
      <p:pic>
        <p:nvPicPr>
          <p:cNvPr id="27" name="Picture 26">
            <a:extLst>
              <a:ext uri="{FF2B5EF4-FFF2-40B4-BE49-F238E27FC236}">
                <a16:creationId xmlns:a16="http://schemas.microsoft.com/office/drawing/2014/main" id="{4F459DF2-60FA-4BC4-9A89-017BB3684A75}"/>
              </a:ext>
            </a:extLst>
          </p:cNvPr>
          <p:cNvPicPr>
            <a:picLocks noChangeAspect="1"/>
          </p:cNvPicPr>
          <p:nvPr/>
        </p:nvPicPr>
        <p:blipFill>
          <a:blip r:embed="rId7"/>
          <a:stretch>
            <a:fillRect/>
          </a:stretch>
        </p:blipFill>
        <p:spPr>
          <a:xfrm>
            <a:off x="-365615" y="0"/>
            <a:ext cx="4231523" cy="2120960"/>
          </a:xfrm>
          <a:prstGeom prst="rect">
            <a:avLst/>
          </a:prstGeom>
        </p:spPr>
      </p:pic>
      <p:pic>
        <p:nvPicPr>
          <p:cNvPr id="29" name="Picture 28">
            <a:extLst>
              <a:ext uri="{FF2B5EF4-FFF2-40B4-BE49-F238E27FC236}">
                <a16:creationId xmlns:a16="http://schemas.microsoft.com/office/drawing/2014/main" id="{55F57597-5EF5-458F-B5B6-B84247340CB9}"/>
              </a:ext>
            </a:extLst>
          </p:cNvPr>
          <p:cNvPicPr>
            <a:picLocks noChangeAspect="1"/>
          </p:cNvPicPr>
          <p:nvPr/>
        </p:nvPicPr>
        <p:blipFill>
          <a:blip r:embed="rId8"/>
          <a:stretch>
            <a:fillRect/>
          </a:stretch>
        </p:blipFill>
        <p:spPr>
          <a:xfrm>
            <a:off x="7684207" y="4326844"/>
            <a:ext cx="4761646" cy="2292234"/>
          </a:xfrm>
          <a:prstGeom prst="rect">
            <a:avLst/>
          </a:prstGeom>
        </p:spPr>
      </p:pic>
      <p:pic>
        <p:nvPicPr>
          <p:cNvPr id="31" name="Picture 30">
            <a:extLst>
              <a:ext uri="{FF2B5EF4-FFF2-40B4-BE49-F238E27FC236}">
                <a16:creationId xmlns:a16="http://schemas.microsoft.com/office/drawing/2014/main" id="{FF972F87-0CC4-488E-82DC-289D9449718D}"/>
              </a:ext>
            </a:extLst>
          </p:cNvPr>
          <p:cNvPicPr>
            <a:picLocks noChangeAspect="1"/>
          </p:cNvPicPr>
          <p:nvPr/>
        </p:nvPicPr>
        <p:blipFill>
          <a:blip r:embed="rId9"/>
          <a:stretch>
            <a:fillRect/>
          </a:stretch>
        </p:blipFill>
        <p:spPr>
          <a:xfrm>
            <a:off x="0" y="4787361"/>
            <a:ext cx="3436111" cy="1872742"/>
          </a:xfrm>
          <a:prstGeom prst="rect">
            <a:avLst/>
          </a:prstGeom>
        </p:spPr>
      </p:pic>
      <p:pic>
        <p:nvPicPr>
          <p:cNvPr id="33" name="Picture 32">
            <a:extLst>
              <a:ext uri="{FF2B5EF4-FFF2-40B4-BE49-F238E27FC236}">
                <a16:creationId xmlns:a16="http://schemas.microsoft.com/office/drawing/2014/main" id="{68EAB122-EAB9-4B4C-9F0B-3D00A22FD407}"/>
              </a:ext>
            </a:extLst>
          </p:cNvPr>
          <p:cNvPicPr>
            <a:picLocks noChangeAspect="1"/>
          </p:cNvPicPr>
          <p:nvPr/>
        </p:nvPicPr>
        <p:blipFill>
          <a:blip r:embed="rId10"/>
          <a:stretch>
            <a:fillRect/>
          </a:stretch>
        </p:blipFill>
        <p:spPr>
          <a:xfrm>
            <a:off x="8285721" y="-17978"/>
            <a:ext cx="4160132" cy="2316396"/>
          </a:xfrm>
          <a:prstGeom prst="rect">
            <a:avLst/>
          </a:prstGeom>
        </p:spPr>
      </p:pic>
      <p:pic>
        <p:nvPicPr>
          <p:cNvPr id="25" name="Picture 24">
            <a:extLst>
              <a:ext uri="{FF2B5EF4-FFF2-40B4-BE49-F238E27FC236}">
                <a16:creationId xmlns:a16="http://schemas.microsoft.com/office/drawing/2014/main" id="{3EF44EBA-D20E-456D-8114-8BB531809E8C}"/>
              </a:ext>
            </a:extLst>
          </p:cNvPr>
          <p:cNvPicPr>
            <a:picLocks noChangeAspect="1"/>
          </p:cNvPicPr>
          <p:nvPr/>
        </p:nvPicPr>
        <p:blipFill>
          <a:blip r:embed="rId11"/>
          <a:stretch>
            <a:fillRect/>
          </a:stretch>
        </p:blipFill>
        <p:spPr>
          <a:xfrm>
            <a:off x="2902226" y="-17496"/>
            <a:ext cx="3684293" cy="2207572"/>
          </a:xfrm>
          <a:prstGeom prst="rect">
            <a:avLst/>
          </a:prstGeom>
        </p:spPr>
      </p:pic>
    </p:spTree>
    <p:extLst>
      <p:ext uri="{BB962C8B-B14F-4D97-AF65-F5344CB8AC3E}">
        <p14:creationId xmlns:p14="http://schemas.microsoft.com/office/powerpoint/2010/main" val="126498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1EABF-6666-46B6-835B-DFFA5D0C734A}"/>
              </a:ext>
            </a:extLst>
          </p:cNvPr>
          <p:cNvSpPr>
            <a:spLocks noGrp="1"/>
          </p:cNvSpPr>
          <p:nvPr>
            <p:ph type="title"/>
          </p:nvPr>
        </p:nvSpPr>
        <p:spPr/>
        <p:txBody>
          <a:bodyPr/>
          <a:lstStyle/>
          <a:p>
            <a:r>
              <a:rPr lang="en-GB" dirty="0"/>
              <a:t>Characters </a:t>
            </a:r>
          </a:p>
        </p:txBody>
      </p:sp>
      <p:sp>
        <p:nvSpPr>
          <p:cNvPr id="3" name="Content Placeholder 2">
            <a:extLst>
              <a:ext uri="{FF2B5EF4-FFF2-40B4-BE49-F238E27FC236}">
                <a16:creationId xmlns:a16="http://schemas.microsoft.com/office/drawing/2014/main" id="{69919094-5591-4262-A1D8-B77E216CC2C6}"/>
              </a:ext>
            </a:extLst>
          </p:cNvPr>
          <p:cNvSpPr>
            <a:spLocks noGrp="1"/>
          </p:cNvSpPr>
          <p:nvPr>
            <p:ph idx="1"/>
          </p:nvPr>
        </p:nvSpPr>
        <p:spPr>
          <a:xfrm>
            <a:off x="350520" y="1491616"/>
            <a:ext cx="9583421" cy="2570955"/>
          </a:xfrm>
        </p:spPr>
        <p:txBody>
          <a:bodyPr>
            <a:normAutofit fontScale="85000" lnSpcReduction="20000"/>
          </a:bodyPr>
          <a:lstStyle/>
          <a:p>
            <a:pPr marL="0" indent="0">
              <a:buNone/>
            </a:pPr>
            <a:r>
              <a:rPr lang="en-GB" u="sng" dirty="0"/>
              <a:t>Lonely Character</a:t>
            </a:r>
          </a:p>
          <a:p>
            <a:pPr marL="0" indent="0">
              <a:buNone/>
            </a:pPr>
            <a:r>
              <a:rPr lang="en-GB" dirty="0"/>
              <a:t>This characters appearance is of a normal looking person but they have a box on their head, </a:t>
            </a:r>
            <a:br>
              <a:rPr lang="en-GB" dirty="0"/>
            </a:br>
            <a:r>
              <a:rPr lang="en-GB" dirty="0"/>
              <a:t>this box has a smile but also sad looking eyes. The reason for the mask is to have a visual representation of them trying to hold it together, the smile isn’t a real one. It’s to hide </a:t>
            </a:r>
            <a:br>
              <a:rPr lang="en-GB" dirty="0"/>
            </a:br>
            <a:r>
              <a:rPr lang="en-GB" dirty="0"/>
              <a:t>what's inside. Making sure others don’t worry about them. </a:t>
            </a:r>
            <a:br>
              <a:rPr lang="en-GB" dirty="0"/>
            </a:br>
            <a:r>
              <a:rPr lang="en-GB" dirty="0"/>
              <a:t>They will be animated in 2D, this is to give a welcoming and trusting </a:t>
            </a:r>
            <a:br>
              <a:rPr lang="en-GB" dirty="0"/>
            </a:br>
            <a:r>
              <a:rPr lang="en-GB" dirty="0"/>
              <a:t>feeling when we see the character. </a:t>
            </a:r>
          </a:p>
          <a:p>
            <a:endParaRPr lang="en-GB" dirty="0"/>
          </a:p>
        </p:txBody>
      </p:sp>
      <p:pic>
        <p:nvPicPr>
          <p:cNvPr id="5" name="Picture 4">
            <a:extLst>
              <a:ext uri="{FF2B5EF4-FFF2-40B4-BE49-F238E27FC236}">
                <a16:creationId xmlns:a16="http://schemas.microsoft.com/office/drawing/2014/main" id="{8EE7184D-0B5E-4897-BF99-61231E87A332}"/>
              </a:ext>
            </a:extLst>
          </p:cNvPr>
          <p:cNvPicPr>
            <a:picLocks noChangeAspect="1"/>
          </p:cNvPicPr>
          <p:nvPr/>
        </p:nvPicPr>
        <p:blipFill rotWithShape="1">
          <a:blip r:embed="rId2">
            <a:extLst>
              <a:ext uri="{28A0092B-C50C-407E-A947-70E740481C1C}">
                <a14:useLocalDpi xmlns:a14="http://schemas.microsoft.com/office/drawing/2010/main" val="0"/>
              </a:ext>
            </a:extLst>
          </a:blip>
          <a:srcRect l="2215" t="-222" r="57138" b="222"/>
          <a:stretch/>
        </p:blipFill>
        <p:spPr>
          <a:xfrm>
            <a:off x="9933941" y="69691"/>
            <a:ext cx="2120899" cy="3992880"/>
          </a:xfrm>
          <a:prstGeom prst="rect">
            <a:avLst/>
          </a:prstGeom>
        </p:spPr>
      </p:pic>
      <p:pic>
        <p:nvPicPr>
          <p:cNvPr id="9" name="Picture 8">
            <a:extLst>
              <a:ext uri="{FF2B5EF4-FFF2-40B4-BE49-F238E27FC236}">
                <a16:creationId xmlns:a16="http://schemas.microsoft.com/office/drawing/2014/main" id="{C12BA272-5D13-46E0-A8FB-50C43699D11B}"/>
              </a:ext>
            </a:extLst>
          </p:cNvPr>
          <p:cNvPicPr>
            <a:picLocks noChangeAspect="1"/>
          </p:cNvPicPr>
          <p:nvPr/>
        </p:nvPicPr>
        <p:blipFill rotWithShape="1">
          <a:blip r:embed="rId3">
            <a:extLst>
              <a:ext uri="{28A0092B-C50C-407E-A947-70E740481C1C}">
                <a14:useLocalDpi xmlns:a14="http://schemas.microsoft.com/office/drawing/2010/main" val="0"/>
              </a:ext>
            </a:extLst>
          </a:blip>
          <a:srcRect l="6281" t="5325" r="48675" b="3110"/>
          <a:stretch/>
        </p:blipFill>
        <p:spPr>
          <a:xfrm>
            <a:off x="350520" y="4069079"/>
            <a:ext cx="2301304" cy="2788921"/>
          </a:xfrm>
          <a:prstGeom prst="rect">
            <a:avLst/>
          </a:prstGeom>
        </p:spPr>
      </p:pic>
      <p:sp>
        <p:nvSpPr>
          <p:cNvPr id="10" name="Rectangle 9">
            <a:extLst>
              <a:ext uri="{FF2B5EF4-FFF2-40B4-BE49-F238E27FC236}">
                <a16:creationId xmlns:a16="http://schemas.microsoft.com/office/drawing/2014/main" id="{33970B08-53B9-487C-8FE7-4B6DB3F12E6E}"/>
              </a:ext>
            </a:extLst>
          </p:cNvPr>
          <p:cNvSpPr/>
          <p:nvPr/>
        </p:nvSpPr>
        <p:spPr>
          <a:xfrm>
            <a:off x="2651825" y="3935223"/>
            <a:ext cx="9403015" cy="2862322"/>
          </a:xfrm>
          <a:prstGeom prst="rect">
            <a:avLst/>
          </a:prstGeom>
        </p:spPr>
        <p:txBody>
          <a:bodyPr wrap="square">
            <a:spAutoFit/>
          </a:bodyPr>
          <a:lstStyle/>
          <a:p>
            <a:r>
              <a:rPr lang="en-GB" sz="2400" u="sng" dirty="0"/>
              <a:t>Demon </a:t>
            </a:r>
          </a:p>
          <a:p>
            <a:r>
              <a:rPr lang="en-GB" sz="2400" dirty="0"/>
              <a:t>This characters appearance is the representation of the characters wants and desires, but a corrupted ideal of what they wanted, the creature is tall and skinny and its face is stretched and pulled back eye lids, giving off a creepy expression. </a:t>
            </a:r>
          </a:p>
          <a:p>
            <a:r>
              <a:rPr lang="en-GB" sz="2000" dirty="0"/>
              <a:t>They will be animated in Stop Motion, this gives the character an uncomfortable movements as well as being paired with the lonely character gives the audience the understanding that the Demon is more dominant than the Lonely character. </a:t>
            </a:r>
          </a:p>
        </p:txBody>
      </p:sp>
    </p:spTree>
    <p:extLst>
      <p:ext uri="{BB962C8B-B14F-4D97-AF65-F5344CB8AC3E}">
        <p14:creationId xmlns:p14="http://schemas.microsoft.com/office/powerpoint/2010/main" val="4229114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54D376-7060-4491-9779-FC35E62F3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95466481-138D-48DD-89B1-6A9F04F49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3778250"/>
            <a:ext cx="4223065" cy="2501900"/>
          </a:xfrm>
          <a:prstGeom prst="rect">
            <a:avLst/>
          </a:prstGeom>
        </p:spPr>
      </p:pic>
      <p:pic>
        <p:nvPicPr>
          <p:cNvPr id="17" name="Picture 16" descr="A picture containing text, linedrawing&#10;&#10;Description automatically generated">
            <a:extLst>
              <a:ext uri="{FF2B5EF4-FFF2-40B4-BE49-F238E27FC236}">
                <a16:creationId xmlns:a16="http://schemas.microsoft.com/office/drawing/2014/main" id="{1A4408EB-C0D3-49A9-BA7D-7E6A50B90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2470" y="3778250"/>
            <a:ext cx="3921417" cy="2501900"/>
          </a:xfrm>
          <a:prstGeom prst="rect">
            <a:avLst/>
          </a:prstGeom>
        </p:spPr>
      </p:pic>
      <p:pic>
        <p:nvPicPr>
          <p:cNvPr id="19" name="Picture 18" descr="Diagram&#10;&#10;Description automatically generated">
            <a:extLst>
              <a:ext uri="{FF2B5EF4-FFF2-40B4-BE49-F238E27FC236}">
                <a16:creationId xmlns:a16="http://schemas.microsoft.com/office/drawing/2014/main" id="{95DC5C20-BCD0-4A07-AE1A-6EA5E241C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401" y="3778250"/>
            <a:ext cx="3447006" cy="2495274"/>
          </a:xfrm>
          <a:prstGeom prst="rect">
            <a:avLst/>
          </a:prstGeom>
        </p:spPr>
      </p:pic>
      <p:pic>
        <p:nvPicPr>
          <p:cNvPr id="13" name="Picture 12">
            <a:extLst>
              <a:ext uri="{FF2B5EF4-FFF2-40B4-BE49-F238E27FC236}">
                <a16:creationId xmlns:a16="http://schemas.microsoft.com/office/drawing/2014/main" id="{195D8AD4-7FEE-4770-8B20-DED7E2E09F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01" y="1114382"/>
            <a:ext cx="4343400" cy="2501900"/>
          </a:xfrm>
          <a:prstGeom prst="rect">
            <a:avLst/>
          </a:prstGeom>
        </p:spPr>
      </p:pic>
      <p:pic>
        <p:nvPicPr>
          <p:cNvPr id="7" name="Picture 6">
            <a:extLst>
              <a:ext uri="{FF2B5EF4-FFF2-40B4-BE49-F238E27FC236}">
                <a16:creationId xmlns:a16="http://schemas.microsoft.com/office/drawing/2014/main" id="{0C089DE3-8E05-49E4-B1C3-204B0EE4B6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98800" y="267849"/>
            <a:ext cx="6741203" cy="3348433"/>
          </a:xfrm>
          <a:prstGeom prst="rect">
            <a:avLst/>
          </a:prstGeom>
        </p:spPr>
      </p:pic>
      <p:sp>
        <p:nvSpPr>
          <p:cNvPr id="2" name="Title 1">
            <a:extLst>
              <a:ext uri="{FF2B5EF4-FFF2-40B4-BE49-F238E27FC236}">
                <a16:creationId xmlns:a16="http://schemas.microsoft.com/office/drawing/2014/main" id="{5012B49D-2744-4434-82D2-0E495D171496}"/>
              </a:ext>
            </a:extLst>
          </p:cNvPr>
          <p:cNvSpPr>
            <a:spLocks noGrp="1"/>
          </p:cNvSpPr>
          <p:nvPr>
            <p:ph type="title"/>
          </p:nvPr>
        </p:nvSpPr>
        <p:spPr>
          <a:xfrm>
            <a:off x="0" y="0"/>
            <a:ext cx="3022600" cy="1114382"/>
          </a:xfrm>
        </p:spPr>
        <p:txBody>
          <a:bodyPr vert="horz" lIns="91440" tIns="45720" rIns="91440" bIns="45720" rtlCol="0" anchor="ctr">
            <a:normAutofit/>
          </a:bodyPr>
          <a:lstStyle/>
          <a:p>
            <a:pPr algn="ctr"/>
            <a:r>
              <a:rPr lang="en-US" sz="2400" dirty="0"/>
              <a:t>Character Designs</a:t>
            </a:r>
          </a:p>
        </p:txBody>
      </p:sp>
    </p:spTree>
    <p:extLst>
      <p:ext uri="{BB962C8B-B14F-4D97-AF65-F5344CB8AC3E}">
        <p14:creationId xmlns:p14="http://schemas.microsoft.com/office/powerpoint/2010/main" val="3946997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2C2540-D6FA-4D42-84FD-F0A043429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62" y="251038"/>
            <a:ext cx="4887458" cy="2717449"/>
          </a:xfrm>
          <a:prstGeom prst="rect">
            <a:avLst/>
          </a:prstGeom>
        </p:spPr>
      </p:pic>
      <p:pic>
        <p:nvPicPr>
          <p:cNvPr id="7" name="Picture 6">
            <a:extLst>
              <a:ext uri="{FF2B5EF4-FFF2-40B4-BE49-F238E27FC236}">
                <a16:creationId xmlns:a16="http://schemas.microsoft.com/office/drawing/2014/main" id="{C557D861-97FE-4AC5-96A0-5361E74F3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7118" y="3144991"/>
            <a:ext cx="6228047" cy="3713009"/>
          </a:xfrm>
          <a:prstGeom prst="rect">
            <a:avLst/>
          </a:prstGeom>
        </p:spPr>
      </p:pic>
      <p:pic>
        <p:nvPicPr>
          <p:cNvPr id="9" name="Picture 8">
            <a:extLst>
              <a:ext uri="{FF2B5EF4-FFF2-40B4-BE49-F238E27FC236}">
                <a16:creationId xmlns:a16="http://schemas.microsoft.com/office/drawing/2014/main" id="{6E556A7C-2045-48B9-A786-1519649CA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3953" y="39597"/>
            <a:ext cx="4429209" cy="2970313"/>
          </a:xfrm>
          <a:prstGeom prst="rect">
            <a:avLst/>
          </a:prstGeom>
        </p:spPr>
      </p:pic>
      <p:pic>
        <p:nvPicPr>
          <p:cNvPr id="11" name="Picture 10">
            <a:extLst>
              <a:ext uri="{FF2B5EF4-FFF2-40B4-BE49-F238E27FC236}">
                <a16:creationId xmlns:a16="http://schemas.microsoft.com/office/drawing/2014/main" id="{DD88633D-C25B-4B34-AFC1-B7411215D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971" y="3144990"/>
            <a:ext cx="3320840" cy="3713009"/>
          </a:xfrm>
          <a:prstGeom prst="rect">
            <a:avLst/>
          </a:prstGeom>
        </p:spPr>
      </p:pic>
    </p:spTree>
    <p:extLst>
      <p:ext uri="{BB962C8B-B14F-4D97-AF65-F5344CB8AC3E}">
        <p14:creationId xmlns:p14="http://schemas.microsoft.com/office/powerpoint/2010/main" val="2048513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inedrawing&#10;&#10;Description automatically generated">
            <a:extLst>
              <a:ext uri="{FF2B5EF4-FFF2-40B4-BE49-F238E27FC236}">
                <a16:creationId xmlns:a16="http://schemas.microsoft.com/office/drawing/2014/main" id="{4F646656-0942-4C1A-B38B-4405F081DA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365" y="0"/>
            <a:ext cx="6520127" cy="4989443"/>
          </a:xfrm>
          <a:prstGeom prst="rect">
            <a:avLst/>
          </a:prstGeom>
        </p:spPr>
      </p:pic>
      <p:pic>
        <p:nvPicPr>
          <p:cNvPr id="7" name="Picture 6" descr="A picture containing text, whiteboard&#10;&#10;Description automatically generated">
            <a:extLst>
              <a:ext uri="{FF2B5EF4-FFF2-40B4-BE49-F238E27FC236}">
                <a16:creationId xmlns:a16="http://schemas.microsoft.com/office/drawing/2014/main" id="{BDF6710C-93AB-49C6-A57A-231F8F9E6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5761499" cy="3429002"/>
          </a:xfrm>
          <a:prstGeom prst="rect">
            <a:avLst/>
          </a:prstGeom>
        </p:spPr>
      </p:pic>
      <p:pic>
        <p:nvPicPr>
          <p:cNvPr id="9" name="Picture 8" descr="A picture containing text, linedrawing&#10;&#10;Description automatically generated">
            <a:extLst>
              <a:ext uri="{FF2B5EF4-FFF2-40B4-BE49-F238E27FC236}">
                <a16:creationId xmlns:a16="http://schemas.microsoft.com/office/drawing/2014/main" id="{F58C1053-1D97-4A1B-ACAD-C88CEDD5D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5269" y="3805053"/>
            <a:ext cx="5452858" cy="3102099"/>
          </a:xfrm>
          <a:prstGeom prst="rect">
            <a:avLst/>
          </a:prstGeom>
        </p:spPr>
      </p:pic>
      <p:pic>
        <p:nvPicPr>
          <p:cNvPr id="11" name="Picture 10">
            <a:extLst>
              <a:ext uri="{FF2B5EF4-FFF2-40B4-BE49-F238E27FC236}">
                <a16:creationId xmlns:a16="http://schemas.microsoft.com/office/drawing/2014/main" id="{60EAB35E-7C38-4A28-8E5C-A1381F7BEB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5693280" cy="3429000"/>
          </a:xfrm>
          <a:prstGeom prst="rect">
            <a:avLst/>
          </a:prstGeom>
        </p:spPr>
      </p:pic>
    </p:spTree>
    <p:extLst>
      <p:ext uri="{BB962C8B-B14F-4D97-AF65-F5344CB8AC3E}">
        <p14:creationId xmlns:p14="http://schemas.microsoft.com/office/powerpoint/2010/main" val="200681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32EB1-2F3F-447E-B35C-746729F84C92}"/>
              </a:ext>
            </a:extLst>
          </p:cNvPr>
          <p:cNvSpPr>
            <a:spLocks noGrp="1"/>
          </p:cNvSpPr>
          <p:nvPr>
            <p:ph type="title"/>
          </p:nvPr>
        </p:nvSpPr>
        <p:spPr>
          <a:xfrm>
            <a:off x="9090991" y="192846"/>
            <a:ext cx="2302565" cy="575779"/>
          </a:xfrm>
        </p:spPr>
        <p:txBody>
          <a:bodyPr>
            <a:normAutofit fontScale="90000"/>
          </a:bodyPr>
          <a:lstStyle/>
          <a:p>
            <a:r>
              <a:rPr lang="en-GB" dirty="0"/>
              <a:t>Schedule </a:t>
            </a:r>
          </a:p>
        </p:txBody>
      </p:sp>
      <p:sp>
        <p:nvSpPr>
          <p:cNvPr id="3" name="Content Placeholder 2">
            <a:extLst>
              <a:ext uri="{FF2B5EF4-FFF2-40B4-BE49-F238E27FC236}">
                <a16:creationId xmlns:a16="http://schemas.microsoft.com/office/drawing/2014/main" id="{2E82FD3E-60C7-4185-B47A-130E6878BBF4}"/>
              </a:ext>
            </a:extLst>
          </p:cNvPr>
          <p:cNvSpPr>
            <a:spLocks noGrp="1"/>
          </p:cNvSpPr>
          <p:nvPr>
            <p:ph idx="1"/>
          </p:nvPr>
        </p:nvSpPr>
        <p:spPr>
          <a:xfrm>
            <a:off x="419100" y="192845"/>
            <a:ext cx="11353800" cy="6565763"/>
          </a:xfrm>
        </p:spPr>
        <p:txBody>
          <a:bodyPr>
            <a:normAutofit fontScale="70000" lnSpcReduction="20000"/>
          </a:bodyPr>
          <a:lstStyle/>
          <a:p>
            <a:pPr marL="0" indent="0">
              <a:buNone/>
            </a:pPr>
            <a:r>
              <a:rPr lang="en-GB" u="sng" dirty="0"/>
              <a:t>09/Nov/20</a:t>
            </a:r>
          </a:p>
          <a:p>
            <a:pPr marL="0" indent="0">
              <a:buNone/>
            </a:pPr>
            <a:r>
              <a:rPr lang="en-GB" dirty="0"/>
              <a:t>Character designing  - Done ( 16/Nov/20)</a:t>
            </a:r>
          </a:p>
          <a:p>
            <a:pPr marL="0" indent="0">
              <a:buNone/>
            </a:pPr>
            <a:r>
              <a:rPr lang="en-GB" u="sng" dirty="0"/>
              <a:t>16/Nov/20</a:t>
            </a:r>
          </a:p>
          <a:p>
            <a:pPr marL="0" indent="0">
              <a:buNone/>
            </a:pPr>
            <a:r>
              <a:rPr lang="en-GB" dirty="0"/>
              <a:t>Storyboarding – Not Done (Should finish around 9/Dec/20)</a:t>
            </a:r>
          </a:p>
          <a:p>
            <a:pPr marL="0" indent="0">
              <a:buNone/>
            </a:pPr>
            <a:r>
              <a:rPr lang="en-GB" u="sng" dirty="0"/>
              <a:t>7/Dec/20 </a:t>
            </a:r>
          </a:p>
          <a:p>
            <a:pPr marL="0" indent="0">
              <a:buNone/>
            </a:pPr>
            <a:r>
              <a:rPr lang="en-GB" dirty="0"/>
              <a:t>Get in contact with </a:t>
            </a:r>
            <a:r>
              <a:rPr lang="en-GB" b="0" i="0" dirty="0" err="1">
                <a:solidFill>
                  <a:srgbClr val="000000"/>
                </a:solidFill>
                <a:effectLst/>
                <a:latin typeface="Calibri" panose="020F0502020204030204" pitchFamily="34" charset="0"/>
              </a:rPr>
              <a:t>Osian</a:t>
            </a:r>
            <a:r>
              <a:rPr lang="en-GB" b="0" i="0" dirty="0">
                <a:solidFill>
                  <a:srgbClr val="000000"/>
                </a:solidFill>
                <a:effectLst/>
                <a:latin typeface="Calibri" panose="020F0502020204030204" pitchFamily="34" charset="0"/>
              </a:rPr>
              <a:t> about music</a:t>
            </a:r>
            <a:r>
              <a:rPr lang="en-GB" dirty="0">
                <a:solidFill>
                  <a:srgbClr val="000000"/>
                </a:solidFill>
                <a:latin typeface="Calibri" panose="020F0502020204030204" pitchFamily="34" charset="0"/>
              </a:rPr>
              <a:t>. </a:t>
            </a:r>
            <a:endParaRPr lang="en-GB" u="sng" dirty="0"/>
          </a:p>
          <a:p>
            <a:pPr marL="0" indent="0">
              <a:buNone/>
            </a:pPr>
            <a:r>
              <a:rPr lang="en-GB" dirty="0"/>
              <a:t>Build the Rig for stopmo (Should finish 10/Dec/20)</a:t>
            </a:r>
            <a:br>
              <a:rPr lang="en-GB" dirty="0"/>
            </a:br>
            <a:r>
              <a:rPr lang="en-GB" dirty="0"/>
              <a:t>Animatic – not started (Should finish 16/Dec/20)</a:t>
            </a:r>
          </a:p>
          <a:p>
            <a:pPr marL="0" indent="0">
              <a:buNone/>
            </a:pPr>
            <a:r>
              <a:rPr lang="en-GB" dirty="0"/>
              <a:t>Note - remember send </a:t>
            </a:r>
            <a:r>
              <a:rPr lang="en-GB" dirty="0" err="1"/>
              <a:t>Osian</a:t>
            </a:r>
            <a:r>
              <a:rPr lang="en-GB" dirty="0"/>
              <a:t> the animatic to help with music</a:t>
            </a:r>
          </a:p>
          <a:p>
            <a:pPr marL="0" indent="0">
              <a:buNone/>
            </a:pPr>
            <a:r>
              <a:rPr lang="en-GB" u="sng" dirty="0"/>
              <a:t>11/Jan/21</a:t>
            </a:r>
          </a:p>
          <a:p>
            <a:pPr marL="0" indent="0">
              <a:buNone/>
            </a:pPr>
            <a:r>
              <a:rPr lang="en-GB" dirty="0"/>
              <a:t>Start Animating </a:t>
            </a:r>
          </a:p>
          <a:p>
            <a:pPr marL="0" indent="0">
              <a:buNone/>
            </a:pPr>
            <a:r>
              <a:rPr lang="en-GB" u="sng" dirty="0"/>
              <a:t>15/Feb/21</a:t>
            </a:r>
          </a:p>
          <a:p>
            <a:pPr marL="0" indent="0">
              <a:buNone/>
            </a:pPr>
            <a:r>
              <a:rPr lang="en-GB" dirty="0"/>
              <a:t>Review or get opinions on what ive made so far.</a:t>
            </a:r>
            <a:br>
              <a:rPr lang="en-GB" dirty="0"/>
            </a:br>
            <a:r>
              <a:rPr lang="en-GB" dirty="0"/>
              <a:t>Make amendments if needed</a:t>
            </a:r>
          </a:p>
          <a:p>
            <a:pPr marL="0" indent="0">
              <a:buNone/>
            </a:pPr>
            <a:r>
              <a:rPr lang="en-GB" dirty="0"/>
              <a:t>Finish (Maybe) If not push back Schedule. </a:t>
            </a:r>
          </a:p>
          <a:p>
            <a:pPr marL="0" indent="0">
              <a:buNone/>
            </a:pPr>
            <a:r>
              <a:rPr lang="en-GB" u="sng" dirty="0"/>
              <a:t>22/Feb/21</a:t>
            </a:r>
          </a:p>
          <a:p>
            <a:pPr marL="0" indent="0">
              <a:buNone/>
            </a:pPr>
            <a:r>
              <a:rPr lang="en-GB" dirty="0"/>
              <a:t>Audio work , get a recorder and make sounds for the clips (Finish 28/Feb/21)</a:t>
            </a:r>
          </a:p>
          <a:p>
            <a:pPr marL="0" indent="0">
              <a:buNone/>
            </a:pPr>
            <a:r>
              <a:rPr lang="en-GB" dirty="0"/>
              <a:t>3/MAY/21</a:t>
            </a:r>
          </a:p>
          <a:p>
            <a:pPr marL="0" indent="0">
              <a:buNone/>
            </a:pPr>
            <a:r>
              <a:rPr lang="en-GB" sz="4000" b="1" dirty="0"/>
              <a:t>HAND IN WEEK</a:t>
            </a:r>
          </a:p>
        </p:txBody>
      </p:sp>
    </p:spTree>
    <p:extLst>
      <p:ext uri="{BB962C8B-B14F-4D97-AF65-F5344CB8AC3E}">
        <p14:creationId xmlns:p14="http://schemas.microsoft.com/office/powerpoint/2010/main" val="2148880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144CA-3A6E-4166-9077-3121D8A9A4AA}"/>
              </a:ext>
            </a:extLst>
          </p:cNvPr>
          <p:cNvSpPr>
            <a:spLocks noGrp="1"/>
          </p:cNvSpPr>
          <p:nvPr>
            <p:ph type="title"/>
          </p:nvPr>
        </p:nvSpPr>
        <p:spPr/>
        <p:txBody>
          <a:bodyPr/>
          <a:lstStyle/>
          <a:p>
            <a:endParaRPr lang="en-GB"/>
          </a:p>
        </p:txBody>
      </p:sp>
      <p:pic>
        <p:nvPicPr>
          <p:cNvPr id="5" name="Content Placeholder 4" descr="A picture containing text&#10;&#10;Description automatically generated">
            <a:extLst>
              <a:ext uri="{FF2B5EF4-FFF2-40B4-BE49-F238E27FC236}">
                <a16:creationId xmlns:a16="http://schemas.microsoft.com/office/drawing/2014/main" id="{DF10C3F7-CF7D-4C7C-A0F5-202DC66D70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791793" cy="6890587"/>
          </a:xfrm>
        </p:spPr>
      </p:pic>
      <p:pic>
        <p:nvPicPr>
          <p:cNvPr id="7" name="Picture 6" descr="A picture containing diagram&#10;&#10;Description automatically generated">
            <a:extLst>
              <a:ext uri="{FF2B5EF4-FFF2-40B4-BE49-F238E27FC236}">
                <a16:creationId xmlns:a16="http://schemas.microsoft.com/office/drawing/2014/main" id="{78B8BF0C-4E73-4545-8CEA-A04152533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793" y="0"/>
            <a:ext cx="6400207" cy="6858000"/>
          </a:xfrm>
          <a:prstGeom prst="rect">
            <a:avLst/>
          </a:prstGeom>
        </p:spPr>
      </p:pic>
    </p:spTree>
    <p:extLst>
      <p:ext uri="{BB962C8B-B14F-4D97-AF65-F5344CB8AC3E}">
        <p14:creationId xmlns:p14="http://schemas.microsoft.com/office/powerpoint/2010/main" val="425243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diagram&#10;&#10;Description automatically generated">
            <a:extLst>
              <a:ext uri="{FF2B5EF4-FFF2-40B4-BE49-F238E27FC236}">
                <a16:creationId xmlns:a16="http://schemas.microsoft.com/office/drawing/2014/main" id="{6C486C18-CB75-4DFE-8F2A-C321E169E4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514" y="0"/>
            <a:ext cx="2679302" cy="3490948"/>
          </a:xfrm>
        </p:spPr>
      </p:pic>
      <p:pic>
        <p:nvPicPr>
          <p:cNvPr id="7" name="Picture 6" descr="Diagram&#10;&#10;Description automatically generated">
            <a:extLst>
              <a:ext uri="{FF2B5EF4-FFF2-40B4-BE49-F238E27FC236}">
                <a16:creationId xmlns:a16="http://schemas.microsoft.com/office/drawing/2014/main" id="{F4B927CC-EA4C-4819-9088-DF95EDF26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7606" y="0"/>
            <a:ext cx="2786243" cy="3387502"/>
          </a:xfrm>
          <a:prstGeom prst="rect">
            <a:avLst/>
          </a:prstGeom>
        </p:spPr>
      </p:pic>
      <p:pic>
        <p:nvPicPr>
          <p:cNvPr id="9" name="Picture 8" descr="Diagram&#10;&#10;Description automatically generated">
            <a:extLst>
              <a:ext uri="{FF2B5EF4-FFF2-40B4-BE49-F238E27FC236}">
                <a16:creationId xmlns:a16="http://schemas.microsoft.com/office/drawing/2014/main" id="{EAF842DE-2A2F-41F6-B76A-39772278E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9606" y="0"/>
            <a:ext cx="2644544" cy="3343620"/>
          </a:xfrm>
          <a:prstGeom prst="rect">
            <a:avLst/>
          </a:prstGeom>
        </p:spPr>
      </p:pic>
      <p:pic>
        <p:nvPicPr>
          <p:cNvPr id="11" name="Picture 10" descr="Diagram&#10;&#10;Description automatically generated">
            <a:extLst>
              <a:ext uri="{FF2B5EF4-FFF2-40B4-BE49-F238E27FC236}">
                <a16:creationId xmlns:a16="http://schemas.microsoft.com/office/drawing/2014/main" id="{84C7535C-DD6C-42B4-9C12-B64AC03D95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8444" y="0"/>
            <a:ext cx="2608278" cy="3260342"/>
          </a:xfrm>
          <a:prstGeom prst="rect">
            <a:avLst/>
          </a:prstGeom>
        </p:spPr>
      </p:pic>
      <p:pic>
        <p:nvPicPr>
          <p:cNvPr id="13" name="Picture 12" descr="A picture containing graphical user interface&#10;&#10;Description automatically generated">
            <a:extLst>
              <a:ext uri="{FF2B5EF4-FFF2-40B4-BE49-F238E27FC236}">
                <a16:creationId xmlns:a16="http://schemas.microsoft.com/office/drawing/2014/main" id="{06531699-CE4C-4E0F-8592-7E32C82D51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970" y="3381889"/>
            <a:ext cx="2720755" cy="3544958"/>
          </a:xfrm>
          <a:prstGeom prst="rect">
            <a:avLst/>
          </a:prstGeom>
        </p:spPr>
      </p:pic>
      <p:pic>
        <p:nvPicPr>
          <p:cNvPr id="15" name="Picture 14" descr="A picture containing diagram&#10;&#10;Description automatically generated">
            <a:extLst>
              <a:ext uri="{FF2B5EF4-FFF2-40B4-BE49-F238E27FC236}">
                <a16:creationId xmlns:a16="http://schemas.microsoft.com/office/drawing/2014/main" id="{2DD84AF4-30B7-485C-92CE-BA53EB7E0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7606" y="3490948"/>
            <a:ext cx="2886446" cy="3429000"/>
          </a:xfrm>
          <a:prstGeom prst="rect">
            <a:avLst/>
          </a:prstGeom>
        </p:spPr>
      </p:pic>
      <p:pic>
        <p:nvPicPr>
          <p:cNvPr id="17" name="Picture 16" descr="Diagram&#10;&#10;Description automatically generated">
            <a:extLst>
              <a:ext uri="{FF2B5EF4-FFF2-40B4-BE49-F238E27FC236}">
                <a16:creationId xmlns:a16="http://schemas.microsoft.com/office/drawing/2014/main" id="{3A21205A-A47C-4C9B-B2A5-77DF357448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18153" y="3381892"/>
            <a:ext cx="2720753" cy="3544955"/>
          </a:xfrm>
          <a:prstGeom prst="rect">
            <a:avLst/>
          </a:prstGeom>
        </p:spPr>
      </p:pic>
      <p:pic>
        <p:nvPicPr>
          <p:cNvPr id="19" name="Picture 18" descr="Diagram&#10;&#10;Description automatically generated">
            <a:extLst>
              <a:ext uri="{FF2B5EF4-FFF2-40B4-BE49-F238E27FC236}">
                <a16:creationId xmlns:a16="http://schemas.microsoft.com/office/drawing/2014/main" id="{3AA84EA4-9854-461C-BDFF-C06220A5E2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78732" y="3343620"/>
            <a:ext cx="2720754" cy="3544957"/>
          </a:xfrm>
          <a:prstGeom prst="rect">
            <a:avLst/>
          </a:prstGeom>
        </p:spPr>
      </p:pic>
    </p:spTree>
    <p:extLst>
      <p:ext uri="{BB962C8B-B14F-4D97-AF65-F5344CB8AC3E}">
        <p14:creationId xmlns:p14="http://schemas.microsoft.com/office/powerpoint/2010/main" val="2239343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62D4F42B-BADF-4919-BF97-4EEF2A907B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625" y="0"/>
            <a:ext cx="2505822" cy="3264916"/>
          </a:xfrm>
        </p:spPr>
      </p:pic>
      <p:pic>
        <p:nvPicPr>
          <p:cNvPr id="7" name="Picture 6" descr="Diagram&#10;&#10;Description automatically generated">
            <a:extLst>
              <a:ext uri="{FF2B5EF4-FFF2-40B4-BE49-F238E27FC236}">
                <a16:creationId xmlns:a16="http://schemas.microsoft.com/office/drawing/2014/main" id="{5702A57B-D67C-4C11-AC47-59C3885A4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7867" y="-88849"/>
            <a:ext cx="2631577" cy="3428765"/>
          </a:xfrm>
          <a:prstGeom prst="rect">
            <a:avLst/>
          </a:prstGeom>
        </p:spPr>
      </p:pic>
      <p:pic>
        <p:nvPicPr>
          <p:cNvPr id="9" name="Picture 8">
            <a:extLst>
              <a:ext uri="{FF2B5EF4-FFF2-40B4-BE49-F238E27FC236}">
                <a16:creationId xmlns:a16="http://schemas.microsoft.com/office/drawing/2014/main" id="{214C3219-B4FF-42B8-A4D0-5A3844AE95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418" y="-88850"/>
            <a:ext cx="2631577" cy="3428765"/>
          </a:xfrm>
          <a:prstGeom prst="rect">
            <a:avLst/>
          </a:prstGeom>
        </p:spPr>
      </p:pic>
      <p:pic>
        <p:nvPicPr>
          <p:cNvPr id="11" name="Picture 10" descr="A picture containing diagram&#10;&#10;Description automatically generated">
            <a:extLst>
              <a:ext uri="{FF2B5EF4-FFF2-40B4-BE49-F238E27FC236}">
                <a16:creationId xmlns:a16="http://schemas.microsoft.com/office/drawing/2014/main" id="{2EB2E57F-537D-455D-AB0A-66674A1DD9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3912" y="-163849"/>
            <a:ext cx="2631577" cy="3428765"/>
          </a:xfrm>
          <a:prstGeom prst="rect">
            <a:avLst/>
          </a:prstGeom>
        </p:spPr>
      </p:pic>
      <p:pic>
        <p:nvPicPr>
          <p:cNvPr id="13" name="Picture 12" descr="A picture containing diagram&#10;&#10;Description automatically generated">
            <a:extLst>
              <a:ext uri="{FF2B5EF4-FFF2-40B4-BE49-F238E27FC236}">
                <a16:creationId xmlns:a16="http://schemas.microsoft.com/office/drawing/2014/main" id="{F04C2958-A290-49E0-A3FE-3DE38FFC38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625" y="3429235"/>
            <a:ext cx="2631577" cy="3428765"/>
          </a:xfrm>
          <a:prstGeom prst="rect">
            <a:avLst/>
          </a:prstGeom>
        </p:spPr>
      </p:pic>
      <p:pic>
        <p:nvPicPr>
          <p:cNvPr id="15" name="Picture 14">
            <a:extLst>
              <a:ext uri="{FF2B5EF4-FFF2-40B4-BE49-F238E27FC236}">
                <a16:creationId xmlns:a16="http://schemas.microsoft.com/office/drawing/2014/main" id="{2D1FE430-227F-41FD-8C2F-6C8C72CC57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3646" y="3429235"/>
            <a:ext cx="2631577" cy="3428765"/>
          </a:xfrm>
          <a:prstGeom prst="rect">
            <a:avLst/>
          </a:prstGeom>
        </p:spPr>
      </p:pic>
      <p:pic>
        <p:nvPicPr>
          <p:cNvPr id="17" name="Picture 16" descr="Diagram&#10;&#10;Description automatically generated">
            <a:extLst>
              <a:ext uri="{FF2B5EF4-FFF2-40B4-BE49-F238E27FC236}">
                <a16:creationId xmlns:a16="http://schemas.microsoft.com/office/drawing/2014/main" id="{A18BF4C6-D354-4451-911A-58C3683753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7315" y="3429000"/>
            <a:ext cx="2631577" cy="3428765"/>
          </a:xfrm>
          <a:prstGeom prst="rect">
            <a:avLst/>
          </a:prstGeom>
        </p:spPr>
      </p:pic>
      <p:pic>
        <p:nvPicPr>
          <p:cNvPr id="19" name="Picture 18" descr="Diagram&#10;&#10;Description automatically generated">
            <a:extLst>
              <a:ext uri="{FF2B5EF4-FFF2-40B4-BE49-F238E27FC236}">
                <a16:creationId xmlns:a16="http://schemas.microsoft.com/office/drawing/2014/main" id="{203A199D-57EE-4EC7-8EDA-8F4F063D25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03891" y="3339916"/>
            <a:ext cx="2631577" cy="3428765"/>
          </a:xfrm>
          <a:prstGeom prst="rect">
            <a:avLst/>
          </a:prstGeom>
        </p:spPr>
      </p:pic>
    </p:spTree>
    <p:extLst>
      <p:ext uri="{BB962C8B-B14F-4D97-AF65-F5344CB8AC3E}">
        <p14:creationId xmlns:p14="http://schemas.microsoft.com/office/powerpoint/2010/main" val="1009050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E19B82D6-3F58-410E-855C-DB4A436F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83" y="1501666"/>
            <a:ext cx="2740656" cy="357088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0F8AEBB9-B7FA-49DA-989B-D625E193A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7895" y="1501666"/>
            <a:ext cx="2740656" cy="3570887"/>
          </a:xfrm>
          <a:prstGeom prst="rect">
            <a:avLst/>
          </a:prstGeom>
        </p:spPr>
      </p:pic>
      <p:pic>
        <p:nvPicPr>
          <p:cNvPr id="9" name="Picture 8" descr="Diagram&#10;&#10;Description automatically generated">
            <a:extLst>
              <a:ext uri="{FF2B5EF4-FFF2-40B4-BE49-F238E27FC236}">
                <a16:creationId xmlns:a16="http://schemas.microsoft.com/office/drawing/2014/main" id="{1C588956-65ED-488B-B903-AF921558E5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4639" y="1501667"/>
            <a:ext cx="2740656" cy="3570887"/>
          </a:xfrm>
          <a:prstGeom prst="rect">
            <a:avLst/>
          </a:prstGeom>
        </p:spPr>
      </p:pic>
      <p:pic>
        <p:nvPicPr>
          <p:cNvPr id="11" name="Picture 10" descr="Diagram&#10;&#10;Description automatically generated">
            <a:extLst>
              <a:ext uri="{FF2B5EF4-FFF2-40B4-BE49-F238E27FC236}">
                <a16:creationId xmlns:a16="http://schemas.microsoft.com/office/drawing/2014/main" id="{51252BA1-AB49-4A25-8D44-639406CD99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8608" y="1501668"/>
            <a:ext cx="2740656" cy="3570887"/>
          </a:xfrm>
          <a:prstGeom prst="rect">
            <a:avLst/>
          </a:prstGeom>
        </p:spPr>
      </p:pic>
    </p:spTree>
    <p:extLst>
      <p:ext uri="{BB962C8B-B14F-4D97-AF65-F5344CB8AC3E}">
        <p14:creationId xmlns:p14="http://schemas.microsoft.com/office/powerpoint/2010/main" val="2951029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TotalTime>
  <Words>629</Words>
  <Application>Microsoft Office PowerPoint</Application>
  <PresentationFormat>Widescreen</PresentationFormat>
  <Paragraphs>37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VIVA VOCE</vt:lpstr>
      <vt:lpstr>Synopsis </vt:lpstr>
      <vt:lpstr>Treatment </vt:lpstr>
      <vt:lpstr>Target Audience </vt:lpstr>
      <vt:lpstr>PowerPoint Presentation</vt:lpstr>
      <vt:lpstr>Characters </vt:lpstr>
      <vt:lpstr>Character Designs</vt:lpstr>
      <vt:lpstr>PowerPoint Presentation</vt:lpstr>
      <vt:lpstr>PowerPoint Presentation</vt:lpstr>
      <vt:lpstr>Schedule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VIVA VOCE</dc:title>
  <dc:creator>William Foster</dc:creator>
  <cp:lastModifiedBy>William Foster</cp:lastModifiedBy>
  <cp:revision>24</cp:revision>
  <dcterms:created xsi:type="dcterms:W3CDTF">2020-12-06T15:08:37Z</dcterms:created>
  <dcterms:modified xsi:type="dcterms:W3CDTF">2020-12-07T11:18:01Z</dcterms:modified>
</cp:coreProperties>
</file>